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7" r:id="rId5"/>
    <p:sldId id="272" r:id="rId6"/>
    <p:sldId id="273" r:id="rId7"/>
    <p:sldId id="275" r:id="rId8"/>
    <p:sldId id="281" r:id="rId9"/>
    <p:sldId id="293" r:id="rId10"/>
    <p:sldId id="276" r:id="rId11"/>
    <p:sldId id="277" r:id="rId12"/>
    <p:sldId id="278" r:id="rId13"/>
    <p:sldId id="279" r:id="rId14"/>
    <p:sldId id="283" r:id="rId15"/>
    <p:sldId id="286" r:id="rId16"/>
    <p:sldId id="287" r:id="rId17"/>
    <p:sldId id="288" r:id="rId18"/>
    <p:sldId id="289" r:id="rId19"/>
    <p:sldId id="294" r:id="rId20"/>
    <p:sldId id="280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15938"/>
    <a:srgbClr val="B4DE86"/>
    <a:srgbClr val="1F9C1C"/>
    <a:srgbClr val="328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64" autoAdjust="0"/>
  </p:normalViewPr>
  <p:slideViewPr>
    <p:cSldViewPr>
      <p:cViewPr varScale="1">
        <p:scale>
          <a:sx n="101" d="100"/>
          <a:sy n="101" d="100"/>
        </p:scale>
        <p:origin x="-18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490AF-3E3A-41A9-A8D3-A98A00DE70F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50946-25CC-4E4E-8255-CEE0BEB11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5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7E80E-8DA5-45F2-97B5-286A5F77560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FC69D-C60B-4C4B-BF27-70F72E75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EFFD-74E3-43BE-9BF6-3C2A880B5DBB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99F7-E089-4FF9-BD3B-B529EDC0EA75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0124-0AEA-4E09-AEAE-40CD96CFBF32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7A8-A866-4E7D-89F1-F5298A7E75DA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FC88-C6CE-44C4-9B3C-234182614BBC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95A-D308-41D2-A53D-9290728A1043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2E4-6DFD-4758-9F27-90D484FDD0AA}" type="datetime1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E94F-C4F4-4327-AA3C-DF57628BCA2D}" type="datetime1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BDA-9F1E-4880-8699-8D31DB96F765}" type="datetime1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B69-7EBA-4E93-8B01-BDE32D83AF3C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319E-403F-4ACD-A9D1-E0FA5033F298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78FA-1E62-49D8-A6B0-C7A315F9A506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sc26.ru/vid/biologicheskii-metod-zashchity-selskokhozyaistvennykh-kultur-ot-vreditelei-i-bolezne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5922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Лекция </a:t>
            </a:r>
            <a:r>
              <a:rPr lang="ru-RU" b="1" dirty="0" smtClean="0"/>
              <a:t>10. </a:t>
            </a:r>
            <a:r>
              <a:rPr lang="ru-RU" b="1" dirty="0"/>
              <a:t>Применение методов биотехнологии в растениеводстве и </a:t>
            </a:r>
            <a:r>
              <a:rPr lang="ru-RU" b="1" dirty="0" smtClean="0"/>
              <a:t>земледелии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7416824" cy="2448272"/>
          </a:xfrm>
        </p:spPr>
        <p:txBody>
          <a:bodyPr>
            <a:normAutofit fontScale="925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Технология получения биологических удобрений.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Биологические методы и препараты для борьбы с вредителями и болезнями сельскохозяйственных растений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217"/>
            <a:ext cx="9151615" cy="4000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700" b="1" dirty="0" smtClean="0"/>
              <a:t>Биологическая защита растений</a:t>
            </a:r>
            <a:r>
              <a:rPr lang="ru-RU" sz="2700" dirty="0" smtClean="0"/>
              <a:t>, основанная на использовании микроорганизмов – природных патогенов для борьбы с возбудителями болезней и вредителями культурных биологических видов в природных условиях, непрерывно совершенствуется. </a:t>
            </a:r>
          </a:p>
          <a:p>
            <a:pPr marL="0" indent="0">
              <a:buNone/>
            </a:pPr>
            <a:r>
              <a:rPr lang="ru-RU" sz="2700" dirty="0" smtClean="0"/>
              <a:t>	Выделено и описано множество микроорганизмов, патогенных для грызунов и насекомых, и на их основе созданы и продолжают разрабатываться эффективные препараты.</a:t>
            </a: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77072"/>
            <a:ext cx="9151615" cy="2677656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Использование микроорганизмов в качестве биопестицидов – сравнительно новое направление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биотехнологии.</a:t>
            </a: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настоящее время бактерии, грибы, вирусы находят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более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широкое применение в качестве промышленных биопестицидов. Технология производства этих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препаратов зависит от 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физиологическх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особенностей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микроогранизмов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-продуцентов.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418058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/>
              <a:t>Требования, предъявляемые </a:t>
            </a:r>
            <a:r>
              <a:rPr lang="ru-RU" sz="2800" dirty="0"/>
              <a:t>к биопестицидам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5"/>
            <a:ext cx="8784976" cy="3168352"/>
          </a:xfrm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елективность</a:t>
            </a:r>
          </a:p>
          <a:p>
            <a:r>
              <a:rPr lang="ru-RU" sz="2800" dirty="0" smtClean="0"/>
              <a:t>высокая </a:t>
            </a:r>
            <a:r>
              <a:rPr lang="ru-RU" sz="2800" dirty="0"/>
              <a:t>эффективность </a:t>
            </a:r>
            <a:r>
              <a:rPr lang="ru-RU" sz="2800" dirty="0" smtClean="0"/>
              <a:t>действия</a:t>
            </a:r>
          </a:p>
          <a:p>
            <a:r>
              <a:rPr lang="ru-RU" sz="2800" dirty="0" smtClean="0"/>
              <a:t>безопасность </a:t>
            </a:r>
            <a:r>
              <a:rPr lang="ru-RU" sz="2800" dirty="0"/>
              <a:t>для человека и полезных представителей флоры и </a:t>
            </a:r>
            <a:r>
              <a:rPr lang="ru-RU" sz="2800" dirty="0" smtClean="0"/>
              <a:t>фауны</a:t>
            </a:r>
          </a:p>
          <a:p>
            <a:r>
              <a:rPr lang="ru-RU" sz="2800" dirty="0" smtClean="0"/>
              <a:t>длительная </a:t>
            </a:r>
            <a:r>
              <a:rPr lang="ru-RU" sz="2800" dirty="0"/>
              <a:t>сохранность и удобство </a:t>
            </a:r>
            <a:r>
              <a:rPr lang="ru-RU" sz="2800" dirty="0" smtClean="0"/>
              <a:t>применения</a:t>
            </a:r>
          </a:p>
          <a:p>
            <a:r>
              <a:rPr lang="ru-RU" sz="2800" dirty="0" smtClean="0"/>
              <a:t>хорошая </a:t>
            </a:r>
            <a:r>
              <a:rPr lang="ru-RU" sz="2800" dirty="0" err="1"/>
              <a:t>смачиваемость</a:t>
            </a:r>
            <a:r>
              <a:rPr lang="ru-RU" sz="2800" dirty="0"/>
              <a:t> и </a:t>
            </a:r>
            <a:r>
              <a:rPr lang="ru-RU" sz="2800" dirty="0" err="1"/>
              <a:t>прилипаемость</a:t>
            </a:r>
            <a:r>
              <a:rPr lang="ru-RU" sz="28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8568952" cy="1938992"/>
          </a:xfrm>
          <a:prstGeom prst="rect">
            <a:avLst/>
          </a:prstGeom>
          <a:ln w="15875">
            <a:solidFill>
              <a:srgbClr val="C00000"/>
            </a:solidFill>
          </a:ln>
          <a:scene3d>
            <a:camera prst="orthographicFront">
              <a:rot lat="1800000" lon="0" rev="3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В настоящее время для защиты растений и животных от насекомых и грызунов применяются, помимо антибиотиков, около 50 микробных препаратов, относящихся к трем группам: </a:t>
            </a:r>
            <a:r>
              <a:rPr lang="ru-RU" sz="2400" i="1" dirty="0" smtClean="0">
                <a:solidFill>
                  <a:srgbClr val="C00000"/>
                </a:solidFill>
              </a:rPr>
              <a:t>бактериальные</a:t>
            </a:r>
            <a:r>
              <a:rPr lang="ru-RU" sz="2400" i="1" dirty="0">
                <a:solidFill>
                  <a:srgbClr val="C00000"/>
                </a:solidFill>
              </a:rPr>
              <a:t>, грибные и вирусные препараты.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7607"/>
            <a:ext cx="9134475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rsc26.ru/vid/biologicheskii-metod-zashchity-selskokhozyaistvennykh-kultur-ot-vreditelei-i-boleznei</a:t>
            </a:r>
            <a:r>
              <a:rPr lang="ru-RU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Бактериальные </a:t>
            </a:r>
            <a:r>
              <a:rPr lang="ru-RU" b="1" dirty="0" smtClean="0">
                <a:solidFill>
                  <a:srgbClr val="C00000"/>
                </a:solidFill>
              </a:rPr>
              <a:t>препараты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184576"/>
          </a:xfrm>
        </p:spPr>
        <p:txBody>
          <a:bodyPr>
            <a:normAutofit/>
          </a:bodyPr>
          <a:lstStyle/>
          <a:p>
            <a:pPr marL="0" indent="542925">
              <a:buNone/>
            </a:pPr>
            <a:r>
              <a:rPr lang="ru-RU" dirty="0" smtClean="0"/>
              <a:t>К </a:t>
            </a:r>
            <a:r>
              <a:rPr lang="ru-RU" dirty="0"/>
              <a:t>настоящему времени описано свыше 90 видов бактерий, </a:t>
            </a:r>
            <a:r>
              <a:rPr lang="ru-RU" dirty="0" smtClean="0"/>
              <a:t>инфицирующих </a:t>
            </a:r>
            <a:r>
              <a:rPr lang="ru-RU" dirty="0"/>
              <a:t>насекомых. Большая их часть принадлежит к семействам </a:t>
            </a:r>
            <a:r>
              <a:rPr lang="en-US" i="1" dirty="0" err="1">
                <a:solidFill>
                  <a:srgbClr val="C00000"/>
                </a:solidFill>
              </a:rPr>
              <a:t>Pseudomonadaceae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en-US" i="1" dirty="0" err="1">
                <a:solidFill>
                  <a:srgbClr val="C00000"/>
                </a:solidFill>
              </a:rPr>
              <a:t>Enterobacteriaceae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en-US" i="1" dirty="0" err="1">
                <a:solidFill>
                  <a:srgbClr val="C00000"/>
                </a:solidFill>
              </a:rPr>
              <a:t>Lactobacillaceae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Bacillaceae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/>
              <a:t>Большинство промышленных штаммов принадлежит к роду </a:t>
            </a:r>
            <a:r>
              <a:rPr lang="ru-RU" i="1" dirty="0" err="1">
                <a:solidFill>
                  <a:srgbClr val="C00000"/>
                </a:solidFill>
              </a:rPr>
              <a:t>Bacillus</a:t>
            </a:r>
            <a:r>
              <a:rPr lang="ru-RU" dirty="0">
                <a:solidFill>
                  <a:srgbClr val="C00000"/>
                </a:solidFill>
              </a:rPr>
              <a:t>,</a:t>
            </a:r>
            <a:r>
              <a:rPr lang="ru-RU" dirty="0"/>
              <a:t> и основная масса препаратов (свыше 90 %) изготовлена на основе </a:t>
            </a:r>
            <a:r>
              <a:rPr lang="ru-RU" i="1" dirty="0" err="1">
                <a:solidFill>
                  <a:srgbClr val="C00000"/>
                </a:solidFill>
              </a:rPr>
              <a:t>Bacillus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thuringiensis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dirty="0" err="1">
                <a:solidFill>
                  <a:srgbClr val="C00000"/>
                </a:solidFill>
              </a:rPr>
              <a:t>Bt</a:t>
            </a:r>
            <a:r>
              <a:rPr lang="ru-RU" b="1" dirty="0">
                <a:solidFill>
                  <a:srgbClr val="C00000"/>
                </a:solidFill>
              </a:rPr>
              <a:t>), </a:t>
            </a:r>
            <a:r>
              <a:rPr lang="ru-RU" dirty="0"/>
              <a:t>имеющих свыше 22 серотипов.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16632"/>
            <a:ext cx="488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Штаммы </a:t>
            </a:r>
            <a:r>
              <a:rPr lang="ru-RU" i="1" dirty="0" smtClean="0"/>
              <a:t>B. </a:t>
            </a:r>
            <a:r>
              <a:rPr lang="ru-RU" i="1" dirty="0" err="1"/>
              <a:t>thuringiensis</a:t>
            </a:r>
            <a:r>
              <a:rPr lang="ru-RU" i="1" dirty="0"/>
              <a:t> </a:t>
            </a:r>
            <a:r>
              <a:rPr lang="ru-RU" dirty="0" smtClean="0"/>
              <a:t>используют против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441" y="805240"/>
            <a:ext cx="101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Гусениц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9601" y="815931"/>
            <a:ext cx="109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Комаров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1577" y="815931"/>
            <a:ext cx="930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Мошек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261529" y="512282"/>
            <a:ext cx="1195818" cy="292958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57347" y="512282"/>
            <a:ext cx="1108438" cy="292958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57347" y="512282"/>
            <a:ext cx="0" cy="360040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29774" y="1751905"/>
            <a:ext cx="6218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/>
              <a:t>Механизмы действия </a:t>
            </a:r>
            <a:r>
              <a:rPr lang="ru-RU" sz="2000" u="sng" dirty="0" smtClean="0"/>
              <a:t>штаммов </a:t>
            </a:r>
            <a:r>
              <a:rPr lang="ru-RU" sz="2000" i="1" u="sng" dirty="0" err="1"/>
              <a:t>Bacillus</a:t>
            </a:r>
            <a:r>
              <a:rPr lang="ru-RU" sz="2000" i="1" u="sng" dirty="0"/>
              <a:t> </a:t>
            </a:r>
            <a:r>
              <a:rPr lang="ru-RU" sz="2000" i="1" u="sng" dirty="0" err="1" smtClean="0"/>
              <a:t>thuringiensis</a:t>
            </a:r>
            <a:endParaRPr lang="ru-RU" sz="2000" u="sng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516216" y="3120057"/>
            <a:ext cx="2549699" cy="3693319"/>
          </a:xfrm>
          <a:prstGeom prst="rect">
            <a:avLst/>
          </a:prstGeom>
          <a:ln>
            <a:solidFill>
              <a:srgbClr val="328A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Кристаллический δ-</a:t>
            </a:r>
            <a:r>
              <a:rPr lang="ru-RU" dirty="0" err="1" smtClean="0"/>
              <a:t>эндоксин</a:t>
            </a:r>
            <a:r>
              <a:rPr lang="ru-RU" dirty="0" smtClean="0"/>
              <a:t>. </a:t>
            </a:r>
            <a:r>
              <a:rPr lang="ru-RU" dirty="0" err="1" smtClean="0"/>
              <a:t>Интактные</a:t>
            </a:r>
            <a:r>
              <a:rPr lang="ru-RU" dirty="0" smtClean="0"/>
              <a:t> </a:t>
            </a:r>
            <a:r>
              <a:rPr lang="ru-RU" dirty="0"/>
              <a:t>кристаллы нетоксичны, но при попадании в пищеварительный тракт насекомых под воздействием щелочных протеаз разрушаются с образованием действующего токсина.</a:t>
            </a:r>
          </a:p>
        </p:txBody>
      </p:sp>
      <p:cxnSp>
        <p:nvCxnSpPr>
          <p:cNvPr id="29" name="Прямая со стрелкой 28"/>
          <p:cNvCxnSpPr>
            <a:endCxn id="31" idx="0"/>
          </p:cNvCxnSpPr>
          <p:nvPr/>
        </p:nvCxnSpPr>
        <p:spPr>
          <a:xfrm flipH="1">
            <a:off x="1063979" y="2172464"/>
            <a:ext cx="4457111" cy="803577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229" y="2976041"/>
            <a:ext cx="2119499" cy="2862322"/>
          </a:xfrm>
          <a:prstGeom prst="rect">
            <a:avLst/>
          </a:prstGeom>
          <a:ln>
            <a:solidFill>
              <a:srgbClr val="328A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α-экзотоксин (</a:t>
            </a:r>
            <a:r>
              <a:rPr lang="ru-RU" dirty="0" err="1">
                <a:solidFill>
                  <a:srgbClr val="0000CC"/>
                </a:solidFill>
              </a:rPr>
              <a:t>фосфолипаза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С). Эффект </a:t>
            </a:r>
            <a:r>
              <a:rPr lang="ru-RU" dirty="0">
                <a:solidFill>
                  <a:srgbClr val="0000CC"/>
                </a:solidFill>
              </a:rPr>
              <a:t>данного токсина, летальный для насекомых, связан </a:t>
            </a:r>
            <a:r>
              <a:rPr lang="ru-RU" u="sng" dirty="0">
                <a:solidFill>
                  <a:srgbClr val="0000CC"/>
                </a:solidFill>
              </a:rPr>
              <a:t>с распадом в тканях незаменимых фосфолипидов. </a:t>
            </a:r>
            <a:endParaRPr lang="ru-RU" u="sng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267744" y="3120057"/>
            <a:ext cx="2088232" cy="2585323"/>
          </a:xfrm>
          <a:prstGeom prst="rect">
            <a:avLst/>
          </a:prstGeom>
          <a:ln>
            <a:solidFill>
              <a:srgbClr val="328A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β-экзотоксин (</a:t>
            </a:r>
            <a:r>
              <a:rPr lang="ru-RU" dirty="0" err="1" smtClean="0">
                <a:solidFill>
                  <a:srgbClr val="0000CC"/>
                </a:solidFill>
              </a:rPr>
              <a:t>аденин</a:t>
            </a:r>
            <a:r>
              <a:rPr lang="ru-RU" dirty="0" smtClean="0">
                <a:solidFill>
                  <a:srgbClr val="0000CC"/>
                </a:solidFill>
              </a:rPr>
              <a:t>, рибоза </a:t>
            </a:r>
            <a:r>
              <a:rPr lang="ru-RU" dirty="0">
                <a:solidFill>
                  <a:srgbClr val="0000CC"/>
                </a:solidFill>
              </a:rPr>
              <a:t>и </a:t>
            </a:r>
            <a:r>
              <a:rPr lang="ru-RU" dirty="0" smtClean="0">
                <a:solidFill>
                  <a:srgbClr val="0000CC"/>
                </a:solidFill>
              </a:rPr>
              <a:t>фосфор). Токсическое </a:t>
            </a:r>
            <a:r>
              <a:rPr lang="ru-RU" dirty="0">
                <a:solidFill>
                  <a:srgbClr val="0000CC"/>
                </a:solidFill>
              </a:rPr>
              <a:t>воздействие состоит в </a:t>
            </a:r>
            <a:r>
              <a:rPr lang="ru-RU" u="sng" dirty="0">
                <a:solidFill>
                  <a:srgbClr val="0000CC"/>
                </a:solidFill>
              </a:rPr>
              <a:t>прекращении синтеза насекомыми РНК</a:t>
            </a:r>
            <a:r>
              <a:rPr lang="ru-RU" dirty="0">
                <a:solidFill>
                  <a:srgbClr val="0000CC"/>
                </a:solidFill>
              </a:rPr>
              <a:t>. 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endCxn id="32" idx="0"/>
          </p:cNvCxnSpPr>
          <p:nvPr/>
        </p:nvCxnSpPr>
        <p:spPr>
          <a:xfrm flipH="1">
            <a:off x="3311860" y="2223009"/>
            <a:ext cx="2785296" cy="897048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499992" y="3120057"/>
            <a:ext cx="1890746" cy="2308324"/>
          </a:xfrm>
          <a:prstGeom prst="rect">
            <a:avLst/>
          </a:prstGeom>
          <a:ln>
            <a:solidFill>
              <a:srgbClr val="328A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γ-экзотоксин. Его структура и действие мало изучены; предполагают, что он </a:t>
            </a:r>
            <a:r>
              <a:rPr lang="ru-RU" u="sng" dirty="0">
                <a:solidFill>
                  <a:srgbClr val="0000CC"/>
                </a:solidFill>
              </a:rPr>
              <a:t>относится к фосфолипидам.</a:t>
            </a:r>
            <a:r>
              <a:rPr lang="ru-RU" dirty="0">
                <a:solidFill>
                  <a:srgbClr val="0000CC"/>
                </a:solidFill>
              </a:rPr>
              <a:t> 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endCxn id="35" idx="0"/>
          </p:cNvCxnSpPr>
          <p:nvPr/>
        </p:nvCxnSpPr>
        <p:spPr>
          <a:xfrm flipH="1">
            <a:off x="5445365" y="2223009"/>
            <a:ext cx="1219170" cy="897048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28" idx="0"/>
          </p:cNvCxnSpPr>
          <p:nvPr/>
        </p:nvCxnSpPr>
        <p:spPr>
          <a:xfrm>
            <a:off x="7125801" y="2203346"/>
            <a:ext cx="665265" cy="916711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5496" y="0"/>
            <a:ext cx="4887685" cy="1235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37210" y="6369636"/>
            <a:ext cx="2245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Аналог </a:t>
            </a:r>
            <a:r>
              <a:rPr lang="ru-RU" sz="1600" i="1" dirty="0" err="1" smtClean="0">
                <a:solidFill>
                  <a:srgbClr val="FF0000"/>
                </a:solidFill>
              </a:rPr>
              <a:t>пропестицида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endCxn id="2" idx="1"/>
          </p:cNvCxnSpPr>
          <p:nvPr/>
        </p:nvCxnSpPr>
        <p:spPr>
          <a:xfrm flipV="1">
            <a:off x="5868144" y="6538913"/>
            <a:ext cx="685056" cy="68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9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4572000" cy="415498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200" b="1" i="1" dirty="0" err="1" smtClean="0"/>
              <a:t>Энтобактерин</a:t>
            </a:r>
            <a:r>
              <a:rPr lang="ru-RU" sz="2200" b="1" i="1" dirty="0"/>
              <a:t>.</a:t>
            </a:r>
            <a:r>
              <a:rPr lang="ru-RU" sz="2200" i="1" dirty="0"/>
              <a:t> 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Bac</a:t>
            </a:r>
            <a:r>
              <a:rPr lang="ru-RU" sz="2200" i="1" dirty="0"/>
              <a:t>. </a:t>
            </a:r>
            <a:r>
              <a:rPr lang="ru-RU" sz="2200" i="1" dirty="0" err="1"/>
              <a:t>Thuringiensis</a:t>
            </a:r>
            <a:r>
              <a:rPr lang="ru-RU" sz="2200" i="1" dirty="0"/>
              <a:t> </a:t>
            </a:r>
            <a:r>
              <a:rPr lang="ru-RU" sz="2200" i="1" dirty="0" err="1"/>
              <a:t>var</a:t>
            </a:r>
            <a:r>
              <a:rPr lang="ru-RU" sz="2200" i="1" dirty="0"/>
              <a:t>. </a:t>
            </a:r>
            <a:r>
              <a:rPr lang="en-US" sz="2200" i="1" dirty="0" smtClean="0"/>
              <a:t>D</a:t>
            </a:r>
            <a:r>
              <a:rPr lang="ru-RU" sz="2200" i="1" dirty="0" err="1" smtClean="0"/>
              <a:t>alleriae</a:t>
            </a:r>
            <a:r>
              <a:rPr lang="ru-RU" sz="2200" i="1" dirty="0" smtClean="0"/>
              <a:t>). Выпускается </a:t>
            </a:r>
            <a:r>
              <a:rPr lang="ru-RU" sz="2200" i="1" dirty="0"/>
              <a:t>в виде сухого </a:t>
            </a:r>
            <a:r>
              <a:rPr lang="ru-RU" sz="2200" i="1" dirty="0" smtClean="0"/>
              <a:t>порошка, </a:t>
            </a:r>
            <a:r>
              <a:rPr lang="ru-RU" sz="2200" i="1" dirty="0"/>
              <a:t>пасты с наполнителем, а также жидкости в смеси с </a:t>
            </a:r>
            <a:r>
              <a:rPr lang="ru-RU" sz="2200" i="1" dirty="0" err="1"/>
              <a:t>прилипателем</a:t>
            </a:r>
            <a:r>
              <a:rPr lang="ru-RU" sz="2200" i="1" dirty="0"/>
              <a:t>. Эффективен против чешуекрылых насекомых </a:t>
            </a:r>
            <a:r>
              <a:rPr lang="ru-RU" sz="2200" i="1" dirty="0" smtClean="0"/>
              <a:t>(пяденицы</a:t>
            </a:r>
            <a:r>
              <a:rPr lang="ru-RU" sz="2200" i="1" dirty="0"/>
              <a:t>, шелкопряда, боярышницы и др.). Применяют препарат путем опрыскивания растений суспензией из расчета </a:t>
            </a:r>
            <a:r>
              <a:rPr lang="ru-RU" sz="2200" i="1" dirty="0" smtClean="0"/>
              <a:t>3–5 </a:t>
            </a:r>
            <a:r>
              <a:rPr lang="ru-RU" sz="2200" i="1" dirty="0"/>
              <a:t>кг/га – для садовых </a:t>
            </a:r>
            <a:r>
              <a:rPr lang="ru-RU" sz="2200" i="1" dirty="0" smtClean="0"/>
              <a:t>культур.</a:t>
            </a:r>
            <a:endParaRPr lang="ru-RU" sz="2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84688"/>
            <a:ext cx="4355976" cy="3477875"/>
          </a:xfrm>
          <a:prstGeom prst="rect">
            <a:avLst/>
          </a:prstGeom>
          <a:ln>
            <a:solidFill>
              <a:srgbClr val="215938"/>
            </a:solidFill>
          </a:ln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rgbClr val="215938"/>
                </a:solidFill>
              </a:rPr>
              <a:t>Дендробациллин</a:t>
            </a:r>
            <a:r>
              <a:rPr lang="ru-RU" sz="2200" b="1" i="1" dirty="0" smtClean="0">
                <a:solidFill>
                  <a:srgbClr val="215938"/>
                </a:solidFill>
              </a:rPr>
              <a:t>(</a:t>
            </a:r>
            <a:r>
              <a:rPr lang="en-US" sz="2200" i="1" dirty="0" err="1" smtClean="0">
                <a:solidFill>
                  <a:srgbClr val="215938"/>
                </a:solidFill>
              </a:rPr>
              <a:t>Bac</a:t>
            </a:r>
            <a:r>
              <a:rPr lang="ru-RU" sz="2200" i="1" dirty="0">
                <a:solidFill>
                  <a:srgbClr val="215938"/>
                </a:solidFill>
              </a:rPr>
              <a:t>. </a:t>
            </a:r>
            <a:r>
              <a:rPr lang="en-US" sz="2200" i="1" dirty="0" err="1">
                <a:solidFill>
                  <a:srgbClr val="215938"/>
                </a:solidFill>
              </a:rPr>
              <a:t>thuringiensis</a:t>
            </a:r>
            <a:r>
              <a:rPr lang="en-US" sz="2200" i="1" dirty="0">
                <a:solidFill>
                  <a:srgbClr val="215938"/>
                </a:solidFill>
              </a:rPr>
              <a:t> </a:t>
            </a:r>
            <a:r>
              <a:rPr lang="en-US" sz="2200" i="1" dirty="0" err="1">
                <a:solidFill>
                  <a:srgbClr val="215938"/>
                </a:solidFill>
              </a:rPr>
              <a:t>var</a:t>
            </a:r>
            <a:r>
              <a:rPr lang="ru-RU" sz="2200" i="1" dirty="0">
                <a:solidFill>
                  <a:srgbClr val="215938"/>
                </a:solidFill>
              </a:rPr>
              <a:t>. </a:t>
            </a:r>
            <a:r>
              <a:rPr lang="en-US" sz="2200" i="1" dirty="0" err="1" smtClean="0">
                <a:solidFill>
                  <a:srgbClr val="215938"/>
                </a:solidFill>
              </a:rPr>
              <a:t>Dendrolimus</a:t>
            </a:r>
            <a:r>
              <a:rPr lang="ru-RU" sz="2200" i="1" dirty="0" smtClean="0">
                <a:solidFill>
                  <a:srgbClr val="215938"/>
                </a:solidFill>
              </a:rPr>
              <a:t>). Препарат </a:t>
            </a:r>
            <a:r>
              <a:rPr lang="ru-RU" sz="2200" i="1" dirty="0">
                <a:solidFill>
                  <a:srgbClr val="215938"/>
                </a:solidFill>
              </a:rPr>
              <a:t>для защиты леса от сибирского </a:t>
            </a:r>
            <a:r>
              <a:rPr lang="ru-RU" sz="2200" i="1" dirty="0" smtClean="0">
                <a:solidFill>
                  <a:srgbClr val="215938"/>
                </a:solidFill>
              </a:rPr>
              <a:t>шелкопряда. Препарат </a:t>
            </a:r>
            <a:r>
              <a:rPr lang="ru-RU" sz="2200" i="1" dirty="0">
                <a:solidFill>
                  <a:srgbClr val="215938"/>
                </a:solidFill>
              </a:rPr>
              <a:t>не токсичен для полезной </a:t>
            </a:r>
            <a:r>
              <a:rPr lang="ru-RU" sz="2200" i="1" dirty="0" err="1">
                <a:solidFill>
                  <a:srgbClr val="215938"/>
                </a:solidFill>
              </a:rPr>
              <a:t>энтомофауны</a:t>
            </a:r>
            <a:r>
              <a:rPr lang="ru-RU" sz="2200" i="1" dirty="0">
                <a:solidFill>
                  <a:srgbClr val="215938"/>
                </a:solidFill>
              </a:rPr>
              <a:t>, исключение составляют тутовый и дубовый шелкопряд, применяется и действует аналогично </a:t>
            </a:r>
            <a:r>
              <a:rPr lang="ru-RU" sz="2200" i="1" dirty="0" err="1" smtClean="0">
                <a:solidFill>
                  <a:srgbClr val="215938"/>
                </a:solidFill>
              </a:rPr>
              <a:t>энтобактерину</a:t>
            </a:r>
            <a:r>
              <a:rPr lang="ru-RU" sz="2200" i="1" dirty="0" smtClean="0">
                <a:solidFill>
                  <a:srgbClr val="215938"/>
                </a:solidFill>
              </a:rPr>
              <a:t>.</a:t>
            </a:r>
            <a:endParaRPr lang="ru-RU" sz="2200" i="1" dirty="0">
              <a:solidFill>
                <a:srgbClr val="21593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505052"/>
            <a:ext cx="4572000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</a:rPr>
              <a:t>Инсектин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i="1" dirty="0">
                <a:solidFill>
                  <a:srgbClr val="C00000"/>
                </a:solidFill>
              </a:rPr>
              <a:t>(</a:t>
            </a:r>
            <a:r>
              <a:rPr lang="en-US" sz="2400" i="1" dirty="0" err="1" smtClean="0">
                <a:solidFill>
                  <a:srgbClr val="C00000"/>
                </a:solidFill>
              </a:rPr>
              <a:t>Bac</a:t>
            </a:r>
            <a:r>
              <a:rPr lang="ru-RU" sz="2400" i="1" dirty="0">
                <a:solidFill>
                  <a:srgbClr val="C00000"/>
                </a:solidFill>
              </a:rPr>
              <a:t>. </a:t>
            </a:r>
            <a:r>
              <a:rPr lang="en-US" sz="2400" i="1" dirty="0" err="1">
                <a:solidFill>
                  <a:srgbClr val="C00000"/>
                </a:solidFill>
              </a:rPr>
              <a:t>thuringiensis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var</a:t>
            </a:r>
            <a:r>
              <a:rPr lang="ru-RU" sz="2400" i="1" dirty="0">
                <a:solidFill>
                  <a:srgbClr val="C00000"/>
                </a:solidFill>
              </a:rPr>
              <a:t>. </a:t>
            </a:r>
            <a:r>
              <a:rPr lang="en-US" sz="2400" i="1" dirty="0" err="1" smtClean="0">
                <a:solidFill>
                  <a:srgbClr val="C00000"/>
                </a:solidFill>
              </a:rPr>
              <a:t>Insectus</a:t>
            </a:r>
            <a:r>
              <a:rPr lang="ru-RU" sz="2400" i="1" dirty="0" smtClean="0">
                <a:solidFill>
                  <a:srgbClr val="C00000"/>
                </a:solidFill>
              </a:rPr>
              <a:t>). По </a:t>
            </a:r>
            <a:r>
              <a:rPr lang="ru-RU" sz="2400" i="1" dirty="0">
                <a:solidFill>
                  <a:srgbClr val="C00000"/>
                </a:solidFill>
              </a:rPr>
              <a:t>действию аналогичен </a:t>
            </a:r>
            <a:r>
              <a:rPr lang="ru-RU" sz="2400" i="1" dirty="0" err="1">
                <a:solidFill>
                  <a:srgbClr val="C00000"/>
                </a:solidFill>
              </a:rPr>
              <a:t>дендробациллину</a:t>
            </a:r>
            <a:r>
              <a:rPr lang="ru-RU" sz="2400" i="1" dirty="0">
                <a:solidFill>
                  <a:srgbClr val="C00000"/>
                </a:solidFill>
              </a:rPr>
              <a:t>, предназначен для борьбы, главным образом, с сибирским шелкопрядом.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645024"/>
            <a:ext cx="4355976" cy="31393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БИП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200" i="1" dirty="0" err="1" smtClean="0">
                <a:solidFill>
                  <a:schemeClr val="accent6">
                    <a:lumMod val="50000"/>
                  </a:schemeClr>
                </a:solidFill>
              </a:rPr>
              <a:t>Bac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200" i="1" dirty="0" err="1">
                <a:solidFill>
                  <a:schemeClr val="accent6">
                    <a:lumMod val="50000"/>
                  </a:schemeClr>
                </a:solidFill>
              </a:rPr>
              <a:t>thuringiensis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6">
                    <a:lumMod val="50000"/>
                  </a:schemeClr>
                </a:solidFill>
              </a:rPr>
              <a:t>var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200" i="1" dirty="0" err="1" smtClean="0">
                <a:solidFill>
                  <a:schemeClr val="accent6">
                    <a:lumMod val="50000"/>
                  </a:schemeClr>
                </a:solidFill>
              </a:rPr>
              <a:t>Darmstadiensis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6">
                    <a:lumMod val="50000"/>
                  </a:schemeClr>
                </a:solidFill>
              </a:rPr>
              <a:t>зготавливается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в виде сухого порошка и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пасты. Эффективен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против вредителей плодовых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(от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яблочной и плодовой молей, пядениц, листоверток,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шелкопрядов)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и овощных культур (белянок, молей).</a:t>
            </a:r>
          </a:p>
        </p:txBody>
      </p:sp>
    </p:spTree>
    <p:extLst>
      <p:ext uri="{BB962C8B-B14F-4D97-AF65-F5344CB8AC3E}">
        <p14:creationId xmlns:p14="http://schemas.microsoft.com/office/powerpoint/2010/main" val="32039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i="1" dirty="0"/>
              <a:t>Грибные </a:t>
            </a:r>
            <a:r>
              <a:rPr lang="ru-RU" sz="2800" b="1" i="1" dirty="0" smtClean="0"/>
              <a:t>препараты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764704"/>
            <a:ext cx="8945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М</a:t>
            </a:r>
            <a:r>
              <a:rPr lang="ru-RU" sz="2000" dirty="0" err="1" smtClean="0"/>
              <a:t>ускаридные</a:t>
            </a:r>
            <a:r>
              <a:rPr lang="ru-RU" sz="2000" dirty="0" smtClean="0"/>
              <a:t> </a:t>
            </a:r>
            <a:r>
              <a:rPr lang="ru-RU" sz="2000" dirty="0"/>
              <a:t>грибы из </a:t>
            </a:r>
            <a:r>
              <a:rPr lang="ru-RU" sz="2000" dirty="0" smtClean="0"/>
              <a:t>семейства </a:t>
            </a:r>
            <a:r>
              <a:rPr lang="ru-RU" sz="2000" i="1" dirty="0" err="1" smtClean="0"/>
              <a:t>Euascomycetes</a:t>
            </a:r>
            <a:r>
              <a:rPr lang="ru-RU" sz="2000" i="1" dirty="0" smtClean="0"/>
              <a:t> </a:t>
            </a:r>
          </a:p>
          <a:p>
            <a:r>
              <a:rPr lang="ru-RU" sz="2000" i="1" dirty="0" err="1" smtClean="0"/>
              <a:t>Э</a:t>
            </a:r>
            <a:r>
              <a:rPr lang="ru-RU" sz="2000" dirty="0" err="1" smtClean="0"/>
              <a:t>нтомотрофные</a:t>
            </a:r>
            <a:r>
              <a:rPr lang="ru-RU" sz="2000" dirty="0" smtClean="0"/>
              <a:t> грибы из </a:t>
            </a:r>
            <a:r>
              <a:rPr lang="ru-RU" sz="2000" dirty="0"/>
              <a:t>семейства </a:t>
            </a:r>
            <a:r>
              <a:rPr lang="ru-RU" sz="2000" i="1" dirty="0" err="1"/>
              <a:t>Entomophtohraceae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Основное </a:t>
            </a:r>
            <a:r>
              <a:rPr lang="ru-RU" sz="2000" dirty="0"/>
              <a:t>внимание привлекают следующие грибные патогены: </a:t>
            </a:r>
            <a:endParaRPr lang="ru-RU" sz="2000" dirty="0" smtClean="0"/>
          </a:p>
          <a:p>
            <a:r>
              <a:rPr lang="ru-RU" sz="2000" dirty="0" smtClean="0"/>
              <a:t>- возбудитель </a:t>
            </a:r>
            <a:r>
              <a:rPr lang="ru-RU" sz="2000" dirty="0"/>
              <a:t>белой мускардины (род </a:t>
            </a:r>
            <a:r>
              <a:rPr lang="ru-RU" sz="2000" i="1" dirty="0" err="1"/>
              <a:t>Beauveria</a:t>
            </a:r>
            <a:r>
              <a:rPr lang="ru-RU" sz="2000" dirty="0"/>
              <a:t>), </a:t>
            </a:r>
            <a:endParaRPr lang="ru-RU" sz="2000" dirty="0" smtClean="0"/>
          </a:p>
          <a:p>
            <a:r>
              <a:rPr lang="ru-RU" sz="2000" dirty="0" smtClean="0"/>
              <a:t>- возбудитель </a:t>
            </a:r>
            <a:r>
              <a:rPr lang="ru-RU" sz="2000" dirty="0"/>
              <a:t>зеленой мускардины (род </a:t>
            </a:r>
            <a:r>
              <a:rPr lang="ru-RU" sz="2000" i="1" dirty="0" err="1"/>
              <a:t>Metarhizium</a:t>
            </a:r>
            <a:r>
              <a:rPr lang="ru-RU" sz="2000" i="1" dirty="0"/>
              <a:t>) </a:t>
            </a:r>
            <a:r>
              <a:rPr lang="ru-RU" sz="2000" dirty="0"/>
              <a:t>и </a:t>
            </a:r>
            <a:r>
              <a:rPr lang="ru-RU" sz="2000" i="1" dirty="0" err="1"/>
              <a:t>Enthomophthora</a:t>
            </a:r>
            <a:r>
              <a:rPr lang="ru-RU" sz="2000" dirty="0"/>
              <a:t>, (поражающий сосущих насекомых).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846527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Грибы </a:t>
            </a:r>
            <a:r>
              <a:rPr lang="ru-RU" sz="2000" dirty="0">
                <a:solidFill>
                  <a:srgbClr val="0000CC"/>
                </a:solidFill>
              </a:rPr>
              <a:t>проникают </a:t>
            </a:r>
            <a:r>
              <a:rPr lang="ru-RU" sz="2000" dirty="0" smtClean="0">
                <a:solidFill>
                  <a:srgbClr val="0000CC"/>
                </a:solidFill>
              </a:rPr>
              <a:t>в </a:t>
            </a:r>
            <a:r>
              <a:rPr lang="ru-RU" sz="2000" dirty="0" smtClean="0"/>
              <a:t>тело </a:t>
            </a:r>
            <a:r>
              <a:rPr lang="ru-RU" sz="2000" dirty="0"/>
              <a:t>насекомого </a:t>
            </a:r>
            <a:r>
              <a:rPr lang="ru-RU" sz="2000" dirty="0" smtClean="0"/>
              <a:t>через </a:t>
            </a:r>
            <a:r>
              <a:rPr lang="ru-RU" sz="2000" dirty="0"/>
              <a:t>кутикулу. При прорастании конидий на кутикуле насекомого ростовые трубки могут развиваться на поверхности или сразу начинают прорастать в тело; часто этот процесс сопровождается образованием токсина. </a:t>
            </a:r>
            <a:endParaRPr lang="ru-RU" sz="2000" dirty="0" smtClean="0"/>
          </a:p>
          <a:p>
            <a:r>
              <a:rPr lang="ru-RU" sz="2000" dirty="0" smtClean="0"/>
              <a:t>Если </a:t>
            </a:r>
            <a:r>
              <a:rPr lang="ru-RU" sz="2000" dirty="0"/>
              <a:t>штамм слабо продуцирует токсин, мицелий достаточно быстро заполняет все тело насекомого.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19708"/>
            <a:ext cx="283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МЕХАНИЗМ ДЕЙСТВИЯ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67" y="3140968"/>
            <a:ext cx="1809750" cy="1809750"/>
          </a:xfrm>
          <a:prstGeom prst="snip2DiagRect">
            <a:avLst>
              <a:gd name="adj1" fmla="val 3157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5042148"/>
            <a:ext cx="2886075" cy="1809750"/>
          </a:xfrm>
          <a:prstGeom prst="snip2DiagRect">
            <a:avLst>
              <a:gd name="adj1" fmla="val 4421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Микар</a:t>
            </a:r>
            <a:r>
              <a:rPr lang="ru-RU" b="1" dirty="0"/>
              <a:t>»</a:t>
            </a:r>
            <a:r>
              <a:rPr lang="ru-RU" dirty="0"/>
              <a:t> </a:t>
            </a:r>
            <a:r>
              <a:rPr lang="ru-RU" i="1" dirty="0" smtClean="0"/>
              <a:t>(</a:t>
            </a:r>
            <a:r>
              <a:rPr lang="ru-RU" i="1" dirty="0" err="1" smtClean="0"/>
              <a:t>Hirsutella</a:t>
            </a:r>
            <a:r>
              <a:rPr lang="ru-RU" i="1" dirty="0" smtClean="0"/>
              <a:t> </a:t>
            </a:r>
            <a:r>
              <a:rPr lang="ru-RU" i="1" dirty="0" err="1" smtClean="0"/>
              <a:t>thompsonii</a:t>
            </a:r>
            <a:r>
              <a:rPr lang="ru-RU" i="1" dirty="0" smtClean="0"/>
              <a:t>)  </a:t>
            </a:r>
            <a:r>
              <a:rPr lang="ru-RU" i="1" dirty="0"/>
              <a:t>использовали некоторое время в США </a:t>
            </a:r>
            <a:r>
              <a:rPr lang="ru-RU" i="1" dirty="0" smtClean="0"/>
              <a:t>с </a:t>
            </a:r>
            <a:r>
              <a:rPr lang="ru-RU" i="1" dirty="0"/>
              <a:t>целью контроля численности цитрусовых клещей. Выпуск препарата, однако, был прекращен, так как он не оправдал надежд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39022" y="33265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/>
              <a:t>Боверин</a:t>
            </a:r>
            <a:r>
              <a:rPr lang="ru-RU" b="1" i="1" dirty="0"/>
              <a:t> </a:t>
            </a:r>
            <a:r>
              <a:rPr lang="ru-RU" b="1" i="1" dirty="0" smtClean="0"/>
              <a:t>(</a:t>
            </a:r>
            <a:r>
              <a:rPr lang="ru-RU" i="1" dirty="0" err="1" smtClean="0"/>
              <a:t>Beauveria</a:t>
            </a:r>
            <a:r>
              <a:rPr lang="ru-RU" i="1" dirty="0" smtClean="0"/>
              <a:t> </a:t>
            </a:r>
            <a:r>
              <a:rPr lang="ru-RU" i="1" dirty="0" err="1"/>
              <a:t>bassiana</a:t>
            </a:r>
            <a:r>
              <a:rPr lang="ru-RU" i="1" dirty="0"/>
              <a:t> (</a:t>
            </a:r>
            <a:r>
              <a:rPr lang="ru-RU" i="1" dirty="0" err="1"/>
              <a:t>Bals</a:t>
            </a:r>
            <a:r>
              <a:rPr lang="ru-RU" i="1" dirty="0"/>
              <a:t>.) </a:t>
            </a:r>
            <a:r>
              <a:rPr lang="ru-RU" i="1" dirty="0" err="1" smtClean="0"/>
              <a:t>Vuill</a:t>
            </a:r>
            <a:r>
              <a:rPr lang="ru-RU" i="1" dirty="0" smtClean="0"/>
              <a:t>) Отечественный грибной препарат в виде порошка. Также </a:t>
            </a:r>
            <a:r>
              <a:rPr lang="ru-RU" i="1" dirty="0"/>
              <a:t>эффективен, как </a:t>
            </a:r>
            <a:r>
              <a:rPr lang="ru-RU" i="1" dirty="0" smtClean="0"/>
              <a:t>л химические пестициды. </a:t>
            </a:r>
            <a:r>
              <a:rPr lang="ru-RU" i="1" dirty="0"/>
              <a:t>После заражения насекомого B. </a:t>
            </a:r>
            <a:r>
              <a:rPr lang="ru-RU" i="1" dirty="0" err="1"/>
              <a:t>bassiana</a:t>
            </a:r>
            <a:r>
              <a:rPr lang="ru-RU" i="1" dirty="0"/>
              <a:t> выделяет </a:t>
            </a:r>
            <a:r>
              <a:rPr lang="ru-RU" i="1" dirty="0" err="1"/>
              <a:t>боверицин</a:t>
            </a:r>
            <a:r>
              <a:rPr lang="ru-RU" i="1" dirty="0"/>
              <a:t>, </a:t>
            </a:r>
            <a:r>
              <a:rPr lang="ru-RU" i="1" dirty="0" err="1"/>
              <a:t>циклодепсипептид</a:t>
            </a:r>
            <a:r>
              <a:rPr lang="ru-RU" i="1" dirty="0"/>
              <a:t>-токсин. </a:t>
            </a:r>
            <a:r>
              <a:rPr lang="ru-RU" i="1" dirty="0" err="1"/>
              <a:t>Боверин</a:t>
            </a:r>
            <a:r>
              <a:rPr lang="ru-RU" i="1" dirty="0"/>
              <a:t> безопасен для человека и теплокровных, не вызывает ожогов у растений. </a:t>
            </a:r>
            <a:endParaRPr lang="ru-RU" i="1" dirty="0" smtClean="0"/>
          </a:p>
          <a:p>
            <a:r>
              <a:rPr lang="ru-RU" i="1" dirty="0" smtClean="0"/>
              <a:t>Препарат </a:t>
            </a:r>
            <a:r>
              <a:rPr lang="ru-RU" i="1" dirty="0"/>
              <a:t>эффективен против </a:t>
            </a:r>
            <a:r>
              <a:rPr lang="ru-RU" i="1" dirty="0" err="1"/>
              <a:t>листогрызуших</a:t>
            </a:r>
            <a:r>
              <a:rPr lang="ru-RU" i="1" dirty="0"/>
              <a:t> садовых вредителей, яблоневой плодожорки, вредителей </a:t>
            </a:r>
            <a:r>
              <a:rPr lang="ru-RU" i="1" dirty="0" smtClean="0"/>
              <a:t>леса. Используют </a:t>
            </a:r>
            <a:r>
              <a:rPr lang="ru-RU" i="1" dirty="0" err="1"/>
              <a:t>боверин</a:t>
            </a:r>
            <a:r>
              <a:rPr lang="ru-RU" i="1" dirty="0"/>
              <a:t> путем опрыскивания растений, норма расхода – 1–2 кг/га. В сочетании с небольшими добавками химических пестицидов препарат вызывает гибель 100 % личинок всех возрастов.</a:t>
            </a:r>
          </a:p>
          <a:p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4" y="5041354"/>
            <a:ext cx="180975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835399" cy="206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/>
          <p:cNvSpPr/>
          <p:nvPr/>
        </p:nvSpPr>
        <p:spPr>
          <a:xfrm rot="2058048">
            <a:off x="1262603" y="4187069"/>
            <a:ext cx="440427" cy="926595"/>
          </a:xfrm>
          <a:prstGeom prst="upArrow">
            <a:avLst>
              <a:gd name="adj1" fmla="val 50000"/>
              <a:gd name="adj2" fmla="val 104664"/>
            </a:avLst>
          </a:prstGeom>
          <a:gradFill>
            <a:gsLst>
              <a:gs pos="0">
                <a:srgbClr val="FFF200"/>
              </a:gs>
              <a:gs pos="2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79" y="4510860"/>
            <a:ext cx="2547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FF0000"/>
                </a:solidFill>
              </a:rPr>
              <a:t>Характерная работа препарата </a:t>
            </a:r>
            <a:r>
              <a:rPr lang="ru-RU" sz="1400" i="1" dirty="0" err="1">
                <a:solidFill>
                  <a:srgbClr val="FF0000"/>
                </a:solidFill>
              </a:rPr>
              <a:t>Боверин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"Засахаренные" вредители.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4624"/>
            <a:ext cx="471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Вирусные препараты.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78783"/>
            <a:ext cx="4325381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Вирусы чрезвычайно </a:t>
            </a:r>
            <a:r>
              <a:rPr lang="ru-RU" sz="1900" i="1" dirty="0" err="1" smtClean="0"/>
              <a:t>контагиозны</a:t>
            </a:r>
            <a:r>
              <a:rPr lang="ru-RU" sz="1900" i="1" dirty="0" smtClean="0"/>
              <a:t> (заразительны) </a:t>
            </a:r>
            <a:r>
              <a:rPr lang="ru-RU" sz="1900" i="1" dirty="0"/>
              <a:t>и </a:t>
            </a:r>
            <a:r>
              <a:rPr lang="ru-RU" sz="1900" i="1" dirty="0" err="1"/>
              <a:t>вирулентны</a:t>
            </a:r>
            <a:r>
              <a:rPr lang="ru-RU" sz="1900" i="1" dirty="0"/>
              <a:t>, узко </a:t>
            </a:r>
            <a:r>
              <a:rPr lang="ru-RU" sz="1900" i="1" dirty="0" smtClean="0"/>
              <a:t>специфичны </a:t>
            </a:r>
            <a:r>
              <a:rPr lang="ru-RU" sz="1900" i="1" dirty="0"/>
              <a:t>по действию, хорошо сохраняются в природе вне организма-хозяина. </a:t>
            </a:r>
            <a:endParaRPr lang="ru-RU" sz="1900" i="1" dirty="0" smtClean="0"/>
          </a:p>
          <a:p>
            <a:r>
              <a:rPr lang="ru-RU" sz="1900" i="1" dirty="0" smtClean="0"/>
              <a:t>Эти </a:t>
            </a:r>
            <a:r>
              <a:rPr lang="ru-RU" sz="1900" i="1" dirty="0"/>
              <a:t>препараты вследствие высочайшей специфичности практически полностью безопасны для человека и всей </a:t>
            </a:r>
            <a:r>
              <a:rPr lang="ru-RU" sz="1900" i="1" dirty="0" err="1"/>
              <a:t>биоты</a:t>
            </a:r>
            <a:r>
              <a:rPr lang="ru-RU" sz="1900" i="1" dirty="0"/>
              <a:t>. Заражаются насекомые вирусами при питании. Попавшие в кишечник тельца-включения разрушаются в щелочной среде. Освободившиеся вирионы проникают через стенку кишечника в клетки и реплицируются в ядрах. </a:t>
            </a:r>
            <a:endParaRPr lang="ru-RU" sz="1900" i="1" dirty="0" smtClean="0"/>
          </a:p>
          <a:p>
            <a:r>
              <a:rPr lang="ru-RU" sz="1900" i="1" dirty="0" smtClean="0"/>
              <a:t>Вирусы </a:t>
            </a:r>
            <a:r>
              <a:rPr lang="ru-RU" sz="1900" i="1" dirty="0"/>
              <a:t>способны размножаться только в живой ткани организма-хозяина.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42508"/>
            <a:ext cx="167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Достоинства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692696"/>
            <a:ext cx="4028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Получение вирусных препаратов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19401"/>
            <a:ext cx="41202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Получают вирусный материал при размножении вирусов в насекомых. После гибели насекомых их массу измельчают, затем выделяют вирусный материал и подвергают очистке. </a:t>
            </a:r>
          </a:p>
        </p:txBody>
      </p:sp>
      <p:sp>
        <p:nvSpPr>
          <p:cNvPr id="7" name="Молния 6"/>
          <p:cNvSpPr/>
          <p:nvPr/>
        </p:nvSpPr>
        <p:spPr>
          <a:xfrm>
            <a:off x="4495547" y="1052735"/>
            <a:ext cx="302572" cy="548857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694588"/>
            <a:ext cx="3975811" cy="255454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В</a:t>
            </a:r>
            <a:r>
              <a:rPr lang="ru-RU" sz="2000" dirty="0" smtClean="0">
                <a:solidFill>
                  <a:srgbClr val="C00000"/>
                </a:solidFill>
              </a:rPr>
              <a:t>ирусы </a:t>
            </a:r>
            <a:r>
              <a:rPr lang="ru-RU" sz="2000" dirty="0">
                <a:solidFill>
                  <a:srgbClr val="C00000"/>
                </a:solidFill>
              </a:rPr>
              <a:t>цитоплазматического </a:t>
            </a:r>
            <a:r>
              <a:rPr lang="ru-RU" sz="2000" dirty="0" err="1">
                <a:solidFill>
                  <a:srgbClr val="C00000"/>
                </a:solidFill>
              </a:rPr>
              <a:t>полигедроза</a:t>
            </a:r>
            <a:r>
              <a:rPr lang="ru-RU" sz="2000" dirty="0">
                <a:solidFill>
                  <a:srgbClr val="C00000"/>
                </a:solidFill>
              </a:rPr>
              <a:t>, энтомопатогенные вирусы и </a:t>
            </a:r>
            <a:r>
              <a:rPr lang="ru-RU" sz="2000" dirty="0" err="1">
                <a:solidFill>
                  <a:srgbClr val="C00000"/>
                </a:solidFill>
              </a:rPr>
              <a:t>иридовирусы</a:t>
            </a:r>
            <a:r>
              <a:rPr lang="ru-RU" sz="2000" dirty="0">
                <a:solidFill>
                  <a:srgbClr val="C00000"/>
                </a:solidFill>
              </a:rPr>
              <a:t> – содержат потенциальные биопестициды против насекомых, поэтому сейчас рассматриваются как перспективные биопестициды.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068" y="188640"/>
            <a:ext cx="8358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Новые биотехнологические методы можно применять для проверки безопасности вирусов, чтобы увереннее судить об их поведении в млекопитающих. Для этого используют нуклеотидные зонды и генетическое маркирование, что было невозможно несколько лет назад.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47340" y="-171400"/>
            <a:ext cx="63350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!</a:t>
            </a:r>
            <a:endParaRPr lang="ru-RU" sz="115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1412776"/>
            <a:ext cx="8784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7945" y="1556792"/>
            <a:ext cx="91341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два метода применения вирусных препаратов: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интродукция </a:t>
            </a:r>
            <a:r>
              <a:rPr lang="ru-RU" sz="2000" dirty="0">
                <a:solidFill>
                  <a:srgbClr val="C00000"/>
                </a:solidFill>
              </a:rPr>
              <a:t>вирусов в плотные популяции насекомых на сравнительно небольших </a:t>
            </a:r>
            <a:r>
              <a:rPr lang="ru-RU" sz="2000" dirty="0" smtClean="0">
                <a:solidFill>
                  <a:srgbClr val="C00000"/>
                </a:solidFill>
              </a:rPr>
              <a:t>площадях;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обработка </a:t>
            </a:r>
            <a:r>
              <a:rPr lang="ru-RU" sz="2000" dirty="0">
                <a:solidFill>
                  <a:srgbClr val="C00000"/>
                </a:solidFill>
              </a:rPr>
              <a:t>зараженных участков путем опрыскивания или опыления на ранних стадиях развития личинок.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3212976"/>
            <a:ext cx="9067353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Отечественной </a:t>
            </a:r>
            <a:r>
              <a:rPr lang="ru-RU" sz="2400" i="1" dirty="0"/>
              <a:t>промышленностью выпускается несколько вирусных </a:t>
            </a:r>
            <a:r>
              <a:rPr lang="ru-RU" sz="2400" i="1" dirty="0" smtClean="0"/>
              <a:t>препаратов:</a:t>
            </a:r>
          </a:p>
          <a:p>
            <a:r>
              <a:rPr lang="ru-RU" sz="2400" i="1" dirty="0" smtClean="0"/>
              <a:t>«</a:t>
            </a:r>
            <a:r>
              <a:rPr lang="ru-RU" sz="2400" i="1" dirty="0" err="1" smtClean="0"/>
              <a:t>Вирин</a:t>
            </a:r>
            <a:r>
              <a:rPr lang="ru-RU" sz="2400" i="1" dirty="0" smtClean="0"/>
              <a:t>-ГЯП</a:t>
            </a:r>
            <a:r>
              <a:rPr lang="ru-RU" sz="2400" i="1" dirty="0"/>
              <a:t>» (против гусеницы яблоневой плодожорки), </a:t>
            </a:r>
            <a:endParaRPr lang="ru-RU" sz="2400" i="1" dirty="0" smtClean="0"/>
          </a:p>
          <a:p>
            <a:r>
              <a:rPr lang="ru-RU" sz="2400" i="1" dirty="0" smtClean="0"/>
              <a:t>«</a:t>
            </a:r>
            <a:r>
              <a:rPr lang="ru-RU" sz="2400" i="1" dirty="0" err="1" smtClean="0"/>
              <a:t>Вирин</a:t>
            </a:r>
            <a:r>
              <a:rPr lang="ru-RU" sz="2400" i="1" dirty="0" smtClean="0"/>
              <a:t>-КШ</a:t>
            </a:r>
            <a:r>
              <a:rPr lang="ru-RU" sz="2400" i="1" dirty="0"/>
              <a:t>» (против кольчатого шелкопряда), </a:t>
            </a:r>
            <a:endParaRPr lang="ru-RU" sz="2400" i="1" dirty="0" smtClean="0"/>
          </a:p>
          <a:p>
            <a:r>
              <a:rPr lang="ru-RU" sz="2400" i="1" dirty="0" smtClean="0"/>
              <a:t>«</a:t>
            </a:r>
            <a:r>
              <a:rPr lang="ru-RU" sz="2400" i="1" dirty="0" err="1" smtClean="0"/>
              <a:t>Вирин</a:t>
            </a:r>
            <a:r>
              <a:rPr lang="ru-RU" sz="2400" i="1" dirty="0" smtClean="0"/>
              <a:t>-ЭНШ</a:t>
            </a:r>
            <a:r>
              <a:rPr lang="ru-RU" sz="2400" i="1" dirty="0"/>
              <a:t>» (против непарного шелкопряда</a:t>
            </a:r>
            <a:r>
              <a:rPr lang="ru-RU" sz="2400" i="1" dirty="0" smtClean="0"/>
              <a:t>),</a:t>
            </a:r>
          </a:p>
          <a:p>
            <a:r>
              <a:rPr lang="ru-RU" sz="2400" i="1" dirty="0" smtClean="0"/>
              <a:t>В </a:t>
            </a:r>
            <a:r>
              <a:rPr lang="ru-RU" sz="2400" i="1" dirty="0"/>
              <a:t>США усовершенствован процесс производства нескольких вирусных препаратов для защиты лесов («ТМ- </a:t>
            </a:r>
            <a:r>
              <a:rPr lang="ru-RU" sz="2400" i="1" dirty="0" err="1"/>
              <a:t>Биоконтрол</a:t>
            </a:r>
            <a:r>
              <a:rPr lang="ru-RU" sz="2400" i="1" dirty="0"/>
              <a:t>» и «</a:t>
            </a:r>
            <a:r>
              <a:rPr lang="ru-RU" sz="2400" i="1" dirty="0" err="1"/>
              <a:t>Циптек</a:t>
            </a:r>
            <a:r>
              <a:rPr lang="ru-RU" sz="2400" i="1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20005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6602" y="-15343"/>
            <a:ext cx="9190856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Применение энтомофагов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304" y="527962"/>
            <a:ext cx="3024336" cy="23149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err="1" smtClean="0">
                <a:solidFill>
                  <a:srgbClr val="FF0000"/>
                </a:solidFill>
              </a:rPr>
              <a:t>Трихограмма</a:t>
            </a:r>
            <a:r>
              <a:rPr lang="ru-RU" sz="1900" dirty="0" smtClean="0">
                <a:solidFill>
                  <a:srgbClr val="0000CC"/>
                </a:solidFill>
              </a:rPr>
              <a:t> - </a:t>
            </a:r>
            <a:r>
              <a:rPr lang="ru-RU" sz="1900" dirty="0" smtClean="0"/>
              <a:t>семейство </a:t>
            </a:r>
            <a:r>
              <a:rPr lang="ru-RU" sz="1900" dirty="0"/>
              <a:t>паразитирующих насекомых, которые питаются внутренностями </a:t>
            </a:r>
            <a:r>
              <a:rPr lang="ru-RU" sz="1900" dirty="0" smtClean="0"/>
              <a:t>яиц вредителей сада </a:t>
            </a:r>
            <a:r>
              <a:rPr lang="ru-RU" sz="1900" dirty="0"/>
              <a:t>и огорода.</a:t>
            </a:r>
            <a:endParaRPr lang="ru-RU" sz="1900" dirty="0" smtClean="0">
              <a:solidFill>
                <a:srgbClr val="0000CC"/>
              </a:solidFill>
            </a:endParaRPr>
          </a:p>
        </p:txBody>
      </p:sp>
      <p:pic>
        <p:nvPicPr>
          <p:cNvPr id="1028" name="Picture 4" descr="https://agrostory.com/upload/resize_cache/iblock/1b3/300_300_1/1b30b2cc749846bd67e69393af28be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2329738" cy="174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982047" y="562002"/>
            <a:ext cx="2388433" cy="236583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900" dirty="0" err="1" smtClean="0">
                <a:solidFill>
                  <a:srgbClr val="FF0000"/>
                </a:solidFill>
              </a:rPr>
              <a:t>Габробракон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 smtClean="0"/>
              <a:t>эффективно </a:t>
            </a:r>
            <a:r>
              <a:rPr lang="ru-RU" sz="1900" dirty="0"/>
              <a:t>паразитирует </a:t>
            </a:r>
            <a:r>
              <a:rPr lang="ru-RU" sz="1900" dirty="0" smtClean="0"/>
              <a:t>на гусеницах  </a:t>
            </a:r>
            <a:r>
              <a:rPr lang="ru-RU" sz="1900" dirty="0"/>
              <a:t>дубовой </a:t>
            </a:r>
            <a:r>
              <a:rPr lang="ru-RU" sz="1900" dirty="0" smtClean="0"/>
              <a:t>листовертки</a:t>
            </a:r>
            <a:r>
              <a:rPr lang="en-US" sz="1900" dirty="0" smtClean="0"/>
              <a:t>, </a:t>
            </a:r>
            <a:r>
              <a:rPr lang="ru-RU" sz="1900" dirty="0"/>
              <a:t>акациевой </a:t>
            </a:r>
            <a:r>
              <a:rPr lang="ru-RU" sz="1900" dirty="0" smtClean="0"/>
              <a:t>огневки</a:t>
            </a:r>
            <a:r>
              <a:rPr lang="en-US" sz="1900" dirty="0" smtClean="0"/>
              <a:t>, </a:t>
            </a:r>
            <a:r>
              <a:rPr lang="ru-RU" sz="1900" dirty="0" smtClean="0"/>
              <a:t>сливовой и </a:t>
            </a:r>
            <a:r>
              <a:rPr lang="ru-RU" sz="1900" dirty="0"/>
              <a:t>яблонной </a:t>
            </a:r>
            <a:r>
              <a:rPr lang="ru-RU" sz="1900" dirty="0" smtClean="0"/>
              <a:t>плодожорок.</a:t>
            </a:r>
            <a:endParaRPr lang="ru-RU" sz="1900" dirty="0" smtClean="0">
              <a:solidFill>
                <a:srgbClr val="0000CC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43666" y="2972534"/>
            <a:ext cx="4264838" cy="132017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Златоглазка</a:t>
            </a:r>
            <a:r>
              <a:rPr lang="ru-RU" dirty="0" smtClean="0">
                <a:solidFill>
                  <a:srgbClr val="0000CC"/>
                </a:solidFill>
              </a:rPr>
              <a:t>  - л</a:t>
            </a:r>
            <a:r>
              <a:rPr lang="ru-RU" dirty="0" smtClean="0"/>
              <a:t>ичинки </a:t>
            </a:r>
            <a:r>
              <a:rPr lang="ru-RU" dirty="0"/>
              <a:t>после </a:t>
            </a:r>
            <a:r>
              <a:rPr lang="ru-RU" dirty="0" err="1"/>
              <a:t>отрождения</a:t>
            </a:r>
            <a:r>
              <a:rPr lang="ru-RU" dirty="0"/>
              <a:t> </a:t>
            </a:r>
            <a:r>
              <a:rPr lang="ru-RU" dirty="0" smtClean="0"/>
              <a:t>начинают </a:t>
            </a:r>
            <a:r>
              <a:rPr lang="ru-RU" dirty="0"/>
              <a:t>поиск </a:t>
            </a:r>
            <a:r>
              <a:rPr lang="ru-RU" dirty="0" smtClean="0"/>
              <a:t>жертв -  </a:t>
            </a:r>
            <a:r>
              <a:rPr lang="ru-RU" dirty="0"/>
              <a:t>мелких </a:t>
            </a:r>
            <a:r>
              <a:rPr lang="ru-RU" dirty="0" smtClean="0"/>
              <a:t>насекомых </a:t>
            </a:r>
            <a:r>
              <a:rPr lang="ru-RU" smtClean="0"/>
              <a:t>(тли) </a:t>
            </a:r>
            <a:r>
              <a:rPr lang="ru-RU" dirty="0"/>
              <a:t>и </a:t>
            </a:r>
            <a:r>
              <a:rPr lang="ru-RU" dirty="0" smtClean="0"/>
              <a:t>клещей. Характеризируются </a:t>
            </a:r>
            <a:r>
              <a:rPr lang="ru-RU" dirty="0" err="1"/>
              <a:t>многоядностью</a:t>
            </a:r>
            <a:r>
              <a:rPr lang="ru-RU" dirty="0"/>
              <a:t> и </a:t>
            </a:r>
            <a:r>
              <a:rPr lang="ru-RU" dirty="0" smtClean="0"/>
              <a:t>прожорливостью.</a:t>
            </a:r>
            <a:endParaRPr lang="ru-RU" dirty="0" smtClean="0">
              <a:solidFill>
                <a:srgbClr val="0000CC"/>
              </a:solidFill>
            </a:endParaRPr>
          </a:p>
        </p:txBody>
      </p:sp>
      <p:pic>
        <p:nvPicPr>
          <p:cNvPr id="1030" name="Picture 6" descr="https://upload.wikimedia.org/wikipedia/commons/e/e2/Bracon_hebetor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12661" r="7513" b="6927"/>
          <a:stretch/>
        </p:blipFill>
        <p:spPr bwMode="auto">
          <a:xfrm>
            <a:off x="7370481" y="582524"/>
            <a:ext cx="1738023" cy="22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892839" y="4308644"/>
            <a:ext cx="3183217" cy="25493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50" dirty="0" smtClean="0">
                <a:solidFill>
                  <a:srgbClr val="C00000"/>
                </a:solidFill>
              </a:rPr>
              <a:t>Мухи – </a:t>
            </a:r>
            <a:r>
              <a:rPr lang="ru-RU" sz="1550" dirty="0" err="1" smtClean="0">
                <a:solidFill>
                  <a:srgbClr val="C00000"/>
                </a:solidFill>
              </a:rPr>
              <a:t>фазии</a:t>
            </a:r>
            <a:r>
              <a:rPr lang="ru-RU" sz="1550" dirty="0" smtClean="0">
                <a:solidFill>
                  <a:srgbClr val="C00000"/>
                </a:solidFill>
              </a:rPr>
              <a:t>  - </a:t>
            </a:r>
            <a:r>
              <a:rPr lang="ru-RU" sz="1550" dirty="0" smtClean="0">
                <a:solidFill>
                  <a:srgbClr val="0000CC"/>
                </a:solidFill>
              </a:rPr>
              <a:t>паразиты клопов. Самка откладывает яйца</a:t>
            </a:r>
            <a:r>
              <a:rPr lang="ru-RU" sz="1550" dirty="0" smtClean="0"/>
              <a:t> </a:t>
            </a:r>
            <a:r>
              <a:rPr lang="ru-RU" sz="1550" dirty="0"/>
              <a:t>на глаза, центральную сторону груди и брюшка </a:t>
            </a:r>
            <a:r>
              <a:rPr lang="ru-RU" sz="1550" dirty="0" smtClean="0"/>
              <a:t>клопов. </a:t>
            </a:r>
            <a:r>
              <a:rPr lang="ru-RU" sz="1550" dirty="0" err="1"/>
              <a:t>Отрождающаяся</a:t>
            </a:r>
            <a:r>
              <a:rPr lang="ru-RU" sz="1550" dirty="0"/>
              <a:t> личинка внедряется в полость тела хозяина и питается </a:t>
            </a:r>
            <a:r>
              <a:rPr lang="ru-RU" sz="1550" dirty="0" err="1"/>
              <a:t>гемолимфой</a:t>
            </a:r>
            <a:r>
              <a:rPr lang="ru-RU" sz="1550" dirty="0"/>
              <a:t>, жировым телом, в результате происходит разрушение генеративной </a:t>
            </a:r>
            <a:r>
              <a:rPr lang="ru-RU" sz="1550" dirty="0" smtClean="0"/>
              <a:t>системы.</a:t>
            </a:r>
            <a:endParaRPr lang="ru-RU" sz="1550" dirty="0" smtClean="0">
              <a:solidFill>
                <a:srgbClr val="0000CC"/>
              </a:solidFill>
            </a:endParaRPr>
          </a:p>
        </p:txBody>
      </p:sp>
      <p:pic>
        <p:nvPicPr>
          <p:cNvPr id="1032" name="Picture 8" descr="https://domstrousam.ru/wp-content/uploads/2019/09/zlatoglazka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t="29660" r="10606" b="25609"/>
          <a:stretch/>
        </p:blipFill>
        <p:spPr bwMode="auto">
          <a:xfrm>
            <a:off x="118599" y="2927835"/>
            <a:ext cx="2922308" cy="13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d-studio.ru/image/nature/iz-zhizni-sada-nash-elektronnyy-zhurnal/fevral/zhivnost-v-sadu/watermark/2156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14" y="2939104"/>
            <a:ext cx="1758352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019 09 01 Ectophasia crassipennis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r="10578" b="14389"/>
          <a:stretch/>
        </p:blipFill>
        <p:spPr bwMode="auto">
          <a:xfrm>
            <a:off x="86838" y="4509120"/>
            <a:ext cx="1706252" cy="18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6714" y="4361036"/>
            <a:ext cx="2667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Взрослые </a:t>
            </a:r>
            <a:r>
              <a:rPr lang="ru-RU" dirty="0" err="1">
                <a:solidFill>
                  <a:srgbClr val="FF0000"/>
                </a:solidFill>
              </a:rPr>
              <a:t>энкарзии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питаются </a:t>
            </a:r>
            <a:r>
              <a:rPr lang="ru-RU" dirty="0" err="1"/>
              <a:t>гемолимфой</a:t>
            </a:r>
            <a:r>
              <a:rPr lang="ru-RU" dirty="0"/>
              <a:t> </a:t>
            </a:r>
            <a:r>
              <a:rPr lang="ru-RU" dirty="0" smtClean="0"/>
              <a:t>хозяина (</a:t>
            </a:r>
            <a:r>
              <a:rPr lang="ru-RU" dirty="0" err="1" smtClean="0"/>
              <a:t>белокрылкой</a:t>
            </a:r>
            <a:r>
              <a:rPr lang="ru-RU" dirty="0" smtClean="0"/>
              <a:t>) </a:t>
            </a:r>
            <a:r>
              <a:rPr lang="ru-RU" dirty="0"/>
              <a:t>на всех фазах его развития, предпочитая личинок младших возрастов, часто вызывая их гибель</a:t>
            </a:r>
            <a:endParaRPr lang="ru-RU" dirty="0"/>
          </a:p>
        </p:txBody>
      </p:sp>
      <p:pic>
        <p:nvPicPr>
          <p:cNvPr id="1038" name="Picture 14" descr="Энкарзия - Encаrsia formos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10476"/>
          <a:stretch/>
        </p:blipFill>
        <p:spPr bwMode="auto">
          <a:xfrm>
            <a:off x="5004048" y="4475143"/>
            <a:ext cx="1494667" cy="14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9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Использование биотехнологических методов:</a:t>
            </a:r>
          </a:p>
          <a:p>
            <a:r>
              <a:rPr lang="ru-RU" dirty="0" smtClean="0"/>
              <a:t> </a:t>
            </a:r>
            <a:r>
              <a:rPr lang="ru-RU" dirty="0"/>
              <a:t>для повышения плодородия почв, </a:t>
            </a:r>
            <a:endParaRPr lang="ru-RU" dirty="0" smtClean="0"/>
          </a:p>
          <a:p>
            <a:r>
              <a:rPr lang="ru-RU" dirty="0" smtClean="0"/>
              <a:t>борьбы </a:t>
            </a:r>
            <a:r>
              <a:rPr lang="ru-RU" dirty="0"/>
              <a:t>с вредителями и возбудителями болезней культурных </a:t>
            </a:r>
            <a:r>
              <a:rPr lang="ru-RU" dirty="0" smtClean="0"/>
              <a:t>растений животных, </a:t>
            </a:r>
          </a:p>
          <a:p>
            <a:r>
              <a:rPr lang="ru-RU" dirty="0" smtClean="0"/>
              <a:t>приготовления </a:t>
            </a:r>
            <a:r>
              <a:rPr lang="ru-RU" dirty="0"/>
              <a:t>продовольственных продуктов, их консервирования и улучшения питательных свойств.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5496" y="2698998"/>
            <a:ext cx="2952328" cy="1008112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DEBCF"/>
              </a:gs>
              <a:gs pos="65000">
                <a:srgbClr val="92D050"/>
              </a:gs>
              <a:gs pos="100000">
                <a:srgbClr val="1F9C1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Улучшают структуру</a:t>
            </a:r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059832" y="2708920"/>
            <a:ext cx="2952328" cy="1008112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DEBCF"/>
              </a:gs>
              <a:gs pos="65000">
                <a:srgbClr val="92D050"/>
              </a:gs>
              <a:gs pos="100000">
                <a:srgbClr val="1F9C1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Обогащают </a:t>
            </a:r>
            <a:r>
              <a:rPr lang="ru-RU" dirty="0"/>
              <a:t>питательными веществами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084168" y="2698998"/>
            <a:ext cx="2952328" cy="1008112"/>
          </a:xfrm>
          <a:prstGeom prst="snip2DiagRect">
            <a:avLst>
              <a:gd name="adj1" fmla="val 49131"/>
              <a:gd name="adj2" fmla="val 50000"/>
            </a:avLst>
          </a:prstGeom>
          <a:gradFill flip="none" rotWithShape="1">
            <a:gsLst>
              <a:gs pos="0">
                <a:srgbClr val="DDEBCF"/>
              </a:gs>
              <a:gs pos="65000">
                <a:srgbClr val="92D050"/>
              </a:gs>
              <a:gs pos="100000">
                <a:srgbClr val="1F9C1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spc="-80" dirty="0" smtClean="0"/>
              <a:t>Способствуют </a:t>
            </a:r>
            <a:r>
              <a:rPr lang="ru-RU" sz="1700" spc="-80" dirty="0"/>
              <a:t>более </a:t>
            </a:r>
            <a:r>
              <a:rPr lang="ru-RU" sz="1700" spc="-80" dirty="0" smtClean="0"/>
              <a:t>полному использованию </a:t>
            </a:r>
            <a:r>
              <a:rPr lang="ru-RU" sz="1700" spc="-80" dirty="0"/>
              <a:t>удобрений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3930" y="3861048"/>
            <a:ext cx="8992566" cy="2952328"/>
          </a:xfrm>
        </p:spPr>
        <p:txBody>
          <a:bodyPr>
            <a:normAutofit fontScale="85000" lnSpcReduction="20000"/>
          </a:bodyPr>
          <a:lstStyle/>
          <a:p>
            <a:pPr marL="0" indent="542925">
              <a:buNone/>
            </a:pPr>
            <a:r>
              <a:rPr lang="ru-RU" i="1" dirty="0"/>
              <a:t>Интенсивное растениеводство обедняет почву азотом, так как значительная его доля ежегодно выносится из почвы </a:t>
            </a:r>
            <a:r>
              <a:rPr lang="ru-RU" i="1" dirty="0" smtClean="0"/>
              <a:t>растениями. Для </a:t>
            </a:r>
            <a:r>
              <a:rPr lang="ru-RU" i="1" dirty="0"/>
              <a:t>восстановления и улучшения почв существует практика использования бобовых растений, способных в симбиозе с азотфиксирующими микроорганизмами восполнять почвенные запасы азота в результате </a:t>
            </a:r>
            <a:r>
              <a:rPr lang="ru-RU" b="1" i="1" dirty="0" err="1"/>
              <a:t>диазотрофности</a:t>
            </a:r>
            <a:r>
              <a:rPr lang="ru-RU" b="1" i="1" dirty="0"/>
              <a:t> </a:t>
            </a:r>
            <a:r>
              <a:rPr lang="ru-RU" i="1" dirty="0"/>
              <a:t>(усвоения атмосферного азота).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555776" y="2204864"/>
            <a:ext cx="2052228" cy="504056"/>
          </a:xfrm>
          <a:prstGeom prst="straightConnector1">
            <a:avLst/>
          </a:prstGeom>
          <a:ln w="38100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08004" y="2194942"/>
            <a:ext cx="1908212" cy="504056"/>
          </a:xfrm>
          <a:prstGeom prst="straightConnector1">
            <a:avLst/>
          </a:prstGeom>
          <a:ln w="38100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08004" y="2194942"/>
            <a:ext cx="0" cy="504056"/>
          </a:xfrm>
          <a:prstGeom prst="straightConnector1">
            <a:avLst/>
          </a:prstGeom>
          <a:ln w="38100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699792" y="1268760"/>
            <a:ext cx="3816424" cy="936104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DEBCF"/>
              </a:gs>
              <a:gs pos="65000">
                <a:srgbClr val="92D050"/>
              </a:gs>
              <a:gs pos="100000">
                <a:srgbClr val="1F9C1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Роль микроорганизмов в повышении плодородия почв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1. Технология </a:t>
            </a:r>
            <a:r>
              <a:rPr lang="ru-RU" sz="3200" b="1" dirty="0"/>
              <a:t>получения биологических </a:t>
            </a:r>
            <a:r>
              <a:rPr lang="ru-RU" sz="3200" b="1" dirty="0" smtClean="0"/>
              <a:t>удобрений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5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1"/>
            <a:ext cx="7488832" cy="6122421"/>
          </a:xfrm>
        </p:spPr>
        <p:txBody>
          <a:bodyPr>
            <a:normAutofit fontScale="85000" lnSpcReduction="20000"/>
          </a:bodyPr>
          <a:lstStyle/>
          <a:p>
            <a:r>
              <a:rPr lang="ru-RU" sz="3400" dirty="0"/>
              <a:t>Сухие препараты азотфиксаторов, приготовленные на основе клубеньковых бактерий рода </a:t>
            </a:r>
            <a:r>
              <a:rPr lang="ru-RU" sz="3400" i="1" dirty="0" err="1"/>
              <a:t>Rhizobium</a:t>
            </a:r>
            <a:r>
              <a:rPr lang="ru-RU" sz="3400" i="1" dirty="0"/>
              <a:t> </a:t>
            </a:r>
            <a:r>
              <a:rPr lang="ru-RU" sz="3400" dirty="0"/>
              <a:t>и предназначенные для повышения урожайности бобовых </a:t>
            </a:r>
            <a:r>
              <a:rPr lang="ru-RU" sz="3400" dirty="0" smtClean="0"/>
              <a:t>растений выпускаются </a:t>
            </a:r>
            <a:r>
              <a:rPr lang="ru-RU" sz="3400" dirty="0"/>
              <a:t>под товарным названием «Нитрагин</a:t>
            </a:r>
            <a:r>
              <a:rPr lang="ru-RU" sz="3400" dirty="0" smtClean="0"/>
              <a:t>». </a:t>
            </a:r>
            <a:r>
              <a:rPr lang="ru-RU" sz="3400" dirty="0"/>
              <a:t>Вносят нитрагин путем опудривания семян сухим препаратом непосредственно перед посевом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sz="3400" dirty="0" smtClean="0"/>
              <a:t>Препараты </a:t>
            </a:r>
            <a:r>
              <a:rPr lang="ru-RU" sz="3400" dirty="0"/>
              <a:t>нитрагина вносят в почву на фоне минеральных и органических </a:t>
            </a:r>
            <a:r>
              <a:rPr lang="ru-RU" sz="3400" dirty="0" smtClean="0"/>
              <a:t>удобрений.</a:t>
            </a:r>
          </a:p>
          <a:p>
            <a:r>
              <a:rPr lang="ru-RU" sz="3600" dirty="0"/>
              <a:t>Аналог азотных удобрений – другой препарат азотфиксирующих бактерий – </a:t>
            </a:r>
            <a:r>
              <a:rPr lang="ru-RU" sz="3600" b="1" dirty="0"/>
              <a:t>«</a:t>
            </a:r>
            <a:r>
              <a:rPr lang="ru-RU" sz="3600" dirty="0"/>
              <a:t>Азотобактерин</a:t>
            </a:r>
            <a:r>
              <a:rPr lang="ru-RU" sz="3600" dirty="0" smtClean="0"/>
              <a:t>».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0808"/>
            <a:ext cx="162018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4" r="4489" b="16062"/>
          <a:stretch/>
        </p:blipFill>
        <p:spPr bwMode="auto">
          <a:xfrm>
            <a:off x="7441743" y="332656"/>
            <a:ext cx="1807003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264696"/>
          </a:xfrm>
        </p:spPr>
        <p:txBody>
          <a:bodyPr>
            <a:normAutofit fontScale="77500" lnSpcReduction="20000"/>
          </a:bodyPr>
          <a:lstStyle/>
          <a:p>
            <a:pPr marL="0" indent="447675">
              <a:buNone/>
            </a:pPr>
            <a:r>
              <a:rPr lang="ru-RU" dirty="0"/>
              <a:t>Для улучшения питания сельскохозяйственных культур фосфатами эффективен метод применения </a:t>
            </a:r>
            <a:r>
              <a:rPr lang="ru-RU" u="sng" dirty="0" err="1"/>
              <a:t>фосфоробактерина</a:t>
            </a:r>
            <a:r>
              <a:rPr lang="ru-RU" dirty="0"/>
              <a:t>. Препарат получают на основе спор культуры </a:t>
            </a:r>
            <a:r>
              <a:rPr lang="en-US" i="1" dirty="0"/>
              <a:t>Bacillus </a:t>
            </a:r>
            <a:r>
              <a:rPr lang="en-US" i="1" dirty="0" err="1"/>
              <a:t>megaterium</a:t>
            </a:r>
            <a:r>
              <a:rPr lang="en-US" i="1" dirty="0"/>
              <a:t> </a:t>
            </a:r>
            <a:r>
              <a:rPr lang="en-US" i="1" dirty="0" err="1"/>
              <a:t>var</a:t>
            </a:r>
            <a:r>
              <a:rPr lang="ru-RU" i="1" dirty="0"/>
              <a:t>. </a:t>
            </a:r>
            <a:r>
              <a:rPr lang="en-US" i="1" dirty="0" err="1"/>
              <a:t>phosphaticum</a:t>
            </a:r>
            <a:r>
              <a:rPr lang="ru-RU" dirty="0"/>
              <a:t>. </a:t>
            </a:r>
            <a:endParaRPr lang="ru-RU" dirty="0" smtClean="0"/>
          </a:p>
          <a:p>
            <a:pPr marL="0" indent="447675">
              <a:buNone/>
            </a:pPr>
            <a:r>
              <a:rPr lang="ru-RU" i="1" dirty="0" smtClean="0"/>
              <a:t>Эти </a:t>
            </a:r>
            <a:r>
              <a:rPr lang="ru-RU" i="1" dirty="0"/>
              <a:t>бактерии превращают трудно </a:t>
            </a:r>
            <a:r>
              <a:rPr lang="ru-RU" i="1" dirty="0" smtClean="0"/>
              <a:t>усваиваемые </a:t>
            </a:r>
            <a:r>
              <a:rPr lang="ru-RU" i="1" dirty="0"/>
              <a:t>минеральные фосфаты и </a:t>
            </a:r>
            <a:r>
              <a:rPr lang="ru-RU" i="1" dirty="0" smtClean="0"/>
              <a:t>фосфорорганические </a:t>
            </a:r>
            <a:r>
              <a:rPr lang="ru-RU" i="1" dirty="0"/>
              <a:t>соединения (нуклеиновые кислоты, нуклеопротеиды) в доступную для растений </a:t>
            </a:r>
            <a:r>
              <a:rPr lang="ru-RU" i="1" dirty="0" smtClean="0"/>
              <a:t>форму. </a:t>
            </a:r>
          </a:p>
          <a:p>
            <a:pPr marL="0" indent="447675" algn="ctr">
              <a:buNone/>
            </a:pPr>
            <a:endParaRPr lang="ru-RU" sz="1500" b="1" u="sng" dirty="0" smtClean="0">
              <a:solidFill>
                <a:srgbClr val="C00000"/>
              </a:solidFill>
            </a:endParaRPr>
          </a:p>
          <a:p>
            <a:pPr marL="0" indent="447675" algn="ctr">
              <a:buNone/>
            </a:pPr>
            <a:r>
              <a:rPr lang="ru-RU" b="1" u="sng" dirty="0" err="1" smtClean="0">
                <a:solidFill>
                  <a:srgbClr val="C00000"/>
                </a:solidFill>
              </a:rPr>
              <a:t>Фосфоробактерин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>
                <a:solidFill>
                  <a:srgbClr val="C00000"/>
                </a:solidFill>
              </a:rPr>
              <a:t>не заменяет фосфорные удобрения и не действует без них.</a:t>
            </a:r>
            <a:r>
              <a:rPr lang="ru-RU" u="sng" dirty="0">
                <a:solidFill>
                  <a:srgbClr val="C00000"/>
                </a:solidFill>
              </a:rPr>
              <a:t> </a:t>
            </a:r>
            <a:endParaRPr lang="ru-RU" u="sng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i="1" dirty="0"/>
              <a:t>Технология получения препарата </a:t>
            </a:r>
            <a:r>
              <a:rPr lang="ru-RU" i="1" dirty="0" err="1"/>
              <a:t>фосфоробактерина</a:t>
            </a:r>
            <a:r>
              <a:rPr lang="ru-RU" i="1" dirty="0"/>
              <a:t> во многом сходна с технологией получения сухого нитрагина и азотобактерина. Выращивание </a:t>
            </a:r>
            <a:r>
              <a:rPr lang="ru-RU" i="1" dirty="0" err="1" smtClean="0"/>
              <a:t>Bac</a:t>
            </a:r>
            <a:r>
              <a:rPr lang="en-US" i="1" dirty="0" err="1" smtClean="0"/>
              <a:t>illus</a:t>
            </a:r>
            <a:r>
              <a:rPr lang="ru-RU" i="1" dirty="0" smtClean="0"/>
              <a:t> </a:t>
            </a:r>
            <a:r>
              <a:rPr lang="ru-RU" i="1" dirty="0" err="1"/>
              <a:t>megaterium</a:t>
            </a:r>
            <a:r>
              <a:rPr lang="ru-RU" i="1" dirty="0"/>
              <a:t> проводят в контролируемой глубинной культуре до стадии образования спор</a:t>
            </a:r>
            <a:r>
              <a:rPr lang="ru-RU" i="1" dirty="0" smtClean="0"/>
              <a:t>.</a:t>
            </a:r>
          </a:p>
          <a:p>
            <a:pPr marL="0" indent="447675">
              <a:buNone/>
            </a:pPr>
            <a:r>
              <a:rPr lang="ru-RU" dirty="0"/>
              <a:t>Процесс проводят в строго стерильных условиях, так как многие производственные штаммы чувствительны к действию бактериофагов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06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Снабжение растений </a:t>
            </a:r>
            <a:r>
              <a:rPr lang="ru-RU" sz="2400" b="1" i="1" dirty="0" smtClean="0">
                <a:solidFill>
                  <a:srgbClr val="C00000"/>
                </a:solidFill>
              </a:rPr>
              <a:t>фосфатами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Эм-технологии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5" y="908720"/>
            <a:ext cx="7515811" cy="5688632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/>
              <a:t>Цель ЭМ-технологии </a:t>
            </a:r>
            <a:r>
              <a:rPr lang="ru-RU" dirty="0"/>
              <a:t>заключается в создании оптимальных условий для развития полезной микрофлоры, приводящей к оздоровлению почвы, а так же в повышении плодородия почвы и урожайности возделываемых культур. </a:t>
            </a:r>
            <a:endParaRPr lang="ru-RU" dirty="0" smtClean="0"/>
          </a:p>
          <a:p>
            <a:r>
              <a:rPr lang="ru-RU" u="sng" dirty="0" smtClean="0"/>
              <a:t>Задача </a:t>
            </a:r>
            <a:r>
              <a:rPr lang="ru-RU" u="sng" dirty="0"/>
              <a:t>ЭМ-технологии </a:t>
            </a:r>
            <a:r>
              <a:rPr lang="ru-RU" dirty="0"/>
              <a:t>состоит в том, чтобы обеспечить равновесие между полезными и патогенными микроорганизмами в точке золотого сечения, когда примерно 2/3 полезных микроорганизмов достаточно, чтобы обеспечить здоровье почвы, ее богатство и сбалансированность по составу микро-, макроэлементов, органических соединений. А примерно 1/3 патогенных микроорганизмов необходима, чтобы, например, «держать в тонусе» иммунную систему растений</a:t>
            </a:r>
            <a:r>
              <a:rPr lang="ru-RU" dirty="0" smtClean="0"/>
              <a:t>.</a:t>
            </a:r>
          </a:p>
          <a:p>
            <a:r>
              <a:rPr lang="ru-RU" dirty="0"/>
              <a:t>Отобрано 86 лидирующих регенеративных штаммов, в совокупности выполняющих весь спектр функций по  питанию растений, их защите от болезней и оздоровлению почвенной среды, получивших название ЭМ (эффективные микроорганизмы).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58" y="0"/>
            <a:ext cx="1356742" cy="1325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00" y="4797955"/>
            <a:ext cx="1417700" cy="207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23" y="2714606"/>
            <a:ext cx="1431441" cy="208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2 Биологические методы и препараты для борьбы с вредителями и болезнями сельскохозяйственных </a:t>
            </a:r>
            <a:r>
              <a:rPr lang="ru-RU" sz="3100" b="1" dirty="0" smtClean="0">
                <a:solidFill>
                  <a:srgbClr val="C00000"/>
                </a:solidFill>
              </a:rPr>
              <a:t>растений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04056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/>
              <a:t>Недостатки применения химического метода защиты растений </a:t>
            </a:r>
            <a:r>
              <a:rPr lang="ru-RU" sz="2400" dirty="0" smtClean="0"/>
              <a:t>:</a:t>
            </a:r>
          </a:p>
          <a:p>
            <a:pPr>
              <a:defRPr/>
            </a:pPr>
            <a:r>
              <a:rPr lang="ru-RU" sz="2400" dirty="0" smtClean="0"/>
              <a:t>Токсичность </a:t>
            </a:r>
            <a:r>
              <a:rPr lang="ru-RU" sz="2400" dirty="0"/>
              <a:t>для теплокровных животных и человека.</a:t>
            </a:r>
          </a:p>
          <a:p>
            <a:pPr>
              <a:defRPr/>
            </a:pPr>
            <a:r>
              <a:rPr lang="ru-RU" sz="2400" dirty="0" smtClean="0"/>
              <a:t>Повышенная стойкость </a:t>
            </a:r>
            <a:r>
              <a:rPr lang="ru-RU" sz="2400" dirty="0"/>
              <a:t>в биологических средах, </a:t>
            </a:r>
            <a:r>
              <a:rPr lang="ru-RU" sz="2400" dirty="0" smtClean="0"/>
              <a:t>мед­ленное </a:t>
            </a:r>
            <a:r>
              <a:rPr lang="ru-RU" sz="2400" dirty="0"/>
              <a:t>в них </a:t>
            </a:r>
            <a:r>
              <a:rPr lang="ru-RU" sz="2400" dirty="0" smtClean="0"/>
              <a:t>разрушение, </a:t>
            </a:r>
            <a:r>
              <a:rPr lang="ru-RU" sz="2400" dirty="0"/>
              <a:t>что создает опасность их накопления в природных условиях. </a:t>
            </a:r>
          </a:p>
          <a:p>
            <a:pPr>
              <a:defRPr/>
            </a:pPr>
            <a:r>
              <a:rPr lang="ru-RU" sz="2400" dirty="0"/>
              <a:t>Частое применение одних и тех же препара­тов приводит к образованию резистентных рас насекомых, которые уже не поражаются этими пестицидами. </a:t>
            </a:r>
          </a:p>
          <a:p>
            <a:pPr>
              <a:defRPr/>
            </a:pPr>
            <a:r>
              <a:rPr lang="ru-RU" sz="2400" dirty="0"/>
              <a:t>Химические средства часто действуют как на вредных, так и на полезных насе­комых, что приводит к нарушению биоценозов и поражению птиц, хищных и паразитических насекомых, пчел и т. д</a:t>
            </a:r>
            <a:r>
              <a:rPr lang="ru-RU" sz="2400" dirty="0" smtClean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3762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>
            <a:solidFill>
              <a:schemeClr val="tx1"/>
            </a:solidFill>
          </a:ln>
          <a:scene3d>
            <a:camera prst="isometricOffAxis1Right">
              <a:rot lat="20197352" lon="21279130" rev="490771"/>
            </a:camera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Это вызывает необходимость поиска других, более эффективных средств и методов защиты, не оказывающих отрицательного воздействия на человека и окружающую среду в целом.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Большие </a:t>
            </a:r>
            <a:r>
              <a:rPr lang="ru-RU" sz="2400" dirty="0"/>
              <a:t>перспективы среди разрабатываемых подходов имеют биологические методы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64626"/>
            <a:ext cx="91440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>
                <a:solidFill>
                  <a:srgbClr val="C00000"/>
                </a:solidFill>
              </a:rPr>
              <a:t>К</a:t>
            </a:r>
            <a:r>
              <a:rPr lang="ru-RU" sz="1900" i="1" dirty="0" smtClean="0">
                <a:solidFill>
                  <a:srgbClr val="C00000"/>
                </a:solidFill>
              </a:rPr>
              <a:t>итайцы </a:t>
            </a:r>
            <a:r>
              <a:rPr lang="ru-RU" sz="1900" i="1" dirty="0">
                <a:solidFill>
                  <a:srgbClr val="C00000"/>
                </a:solidFill>
              </a:rPr>
              <a:t>использовали фараоновых муравьев для уничтожения вредителей в зернохранилищах. </a:t>
            </a:r>
            <a:endParaRPr lang="ru-RU" sz="1900" i="1" dirty="0" smtClean="0">
              <a:solidFill>
                <a:srgbClr val="C00000"/>
              </a:solidFill>
            </a:endParaRPr>
          </a:p>
          <a:p>
            <a:r>
              <a:rPr lang="ru-RU" sz="1900" i="1" dirty="0" smtClean="0"/>
              <a:t>Во </a:t>
            </a:r>
            <a:r>
              <a:rPr lang="ru-RU" sz="1900" i="1" dirty="0"/>
              <a:t>времена Аристотеля в период интенсивного одомашнивания пчел и тутового шелкопряда человек сталкивался с массовыми заболеваниями этих насекомых. </a:t>
            </a:r>
            <a:endParaRPr lang="ru-RU" sz="1900" i="1" dirty="0" smtClean="0"/>
          </a:p>
          <a:p>
            <a:r>
              <a:rPr lang="ru-RU" sz="1900" i="1" dirty="0" smtClean="0">
                <a:solidFill>
                  <a:srgbClr val="C00000"/>
                </a:solidFill>
              </a:rPr>
              <a:t>В </a:t>
            </a:r>
            <a:r>
              <a:rPr lang="ru-RU" sz="1900" i="1" dirty="0">
                <a:solidFill>
                  <a:srgbClr val="C00000"/>
                </a:solidFill>
              </a:rPr>
              <a:t>конце XIX века работами Л. Пастера и И.И. Мечникова была заложена научная основа этого направления. Мечникову удалось выделить возбудителя болезни хлебного жука – </a:t>
            </a:r>
            <a:r>
              <a:rPr lang="ru-RU" sz="1900" i="1" dirty="0" err="1">
                <a:solidFill>
                  <a:srgbClr val="C00000"/>
                </a:solidFill>
              </a:rPr>
              <a:t>мускаридный</a:t>
            </a:r>
            <a:r>
              <a:rPr lang="ru-RU" sz="1900" i="1" dirty="0">
                <a:solidFill>
                  <a:srgbClr val="C00000"/>
                </a:solidFill>
              </a:rPr>
              <a:t> гриб (</a:t>
            </a:r>
            <a:r>
              <a:rPr lang="ru-RU" sz="1900" i="1" dirty="0" err="1">
                <a:solidFill>
                  <a:srgbClr val="C00000"/>
                </a:solidFill>
              </a:rPr>
              <a:t>Metarrisium</a:t>
            </a:r>
            <a:r>
              <a:rPr lang="ru-RU" sz="1900" i="1" dirty="0">
                <a:solidFill>
                  <a:srgbClr val="C00000"/>
                </a:solidFill>
              </a:rPr>
              <a:t> </a:t>
            </a:r>
            <a:r>
              <a:rPr lang="ru-RU" sz="1900" i="1" dirty="0" err="1">
                <a:solidFill>
                  <a:srgbClr val="C00000"/>
                </a:solidFill>
              </a:rPr>
              <a:t>anisopliae</a:t>
            </a:r>
            <a:r>
              <a:rPr lang="ru-RU" sz="1900" i="1" dirty="0">
                <a:solidFill>
                  <a:srgbClr val="C00000"/>
                </a:solidFill>
              </a:rPr>
              <a:t>), и он рекомендовал использовать данную культура для борьбы с жуком – вредителем злаковых. </a:t>
            </a:r>
            <a:endParaRPr lang="ru-RU" sz="1900" i="1" dirty="0" smtClean="0">
              <a:solidFill>
                <a:srgbClr val="C00000"/>
              </a:solidFill>
            </a:endParaRPr>
          </a:p>
          <a:p>
            <a:r>
              <a:rPr lang="ru-RU" sz="1900" i="1" dirty="0" smtClean="0"/>
              <a:t>Пастер </a:t>
            </a:r>
            <a:r>
              <a:rPr lang="ru-RU" sz="1900" i="1" dirty="0"/>
              <a:t>предложил применять бактерию – возбудитель куриной холеры для борьбы с дикими кроликами; Мечников этого же возбудителя – для уничтожения сусликов.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699628"/>
            <a:ext cx="175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</a:t>
            </a:r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126"/>
            <a:ext cx="341761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0527" y="3232001"/>
            <a:ext cx="2423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rgbClr val="C00000"/>
                </a:solidFill>
              </a:rPr>
              <a:t>Фараоновые</a:t>
            </a:r>
            <a:r>
              <a:rPr lang="ru-RU" i="1" dirty="0" smtClean="0">
                <a:solidFill>
                  <a:srgbClr val="C00000"/>
                </a:solidFill>
              </a:rPr>
              <a:t> муравьи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19669"/>
          <a:stretch/>
        </p:blipFill>
        <p:spPr bwMode="auto">
          <a:xfrm>
            <a:off x="3924936" y="188640"/>
            <a:ext cx="4893121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2848952"/>
            <a:ext cx="343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Болезни пчел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356992"/>
            <a:ext cx="489233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5833" y="6237312"/>
            <a:ext cx="4892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Поражение насекомых </a:t>
            </a:r>
            <a:r>
              <a:rPr lang="ru-RU" i="1" dirty="0" err="1" smtClean="0">
                <a:solidFill>
                  <a:srgbClr val="C00000"/>
                </a:solidFill>
              </a:rPr>
              <a:t>мускаридным</a:t>
            </a:r>
            <a:r>
              <a:rPr lang="ru-RU" i="1" dirty="0" smtClean="0">
                <a:solidFill>
                  <a:srgbClr val="C00000"/>
                </a:solidFill>
              </a:rPr>
              <a:t> грибом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9" y="3757498"/>
            <a:ext cx="3057367" cy="22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1687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Лекция 10. Применение методов биотехнологии в растениеводстве и земледелии</vt:lpstr>
      <vt:lpstr>Презентация PowerPoint</vt:lpstr>
      <vt:lpstr>1. Технология получения биологических удобрений</vt:lpstr>
      <vt:lpstr>Презентация PowerPoint</vt:lpstr>
      <vt:lpstr>Снабжение растений фосфатами</vt:lpstr>
      <vt:lpstr>Эм-технологии</vt:lpstr>
      <vt:lpstr>2 Биологические методы и препараты для борьбы с вредителями и болезнями сельскохозяйственных растений</vt:lpstr>
      <vt:lpstr>Презентация PowerPoint</vt:lpstr>
      <vt:lpstr>Презентация PowerPoint</vt:lpstr>
      <vt:lpstr>Презентация PowerPoint</vt:lpstr>
      <vt:lpstr>Требования, предъявляемые к биопестицидам</vt:lpstr>
      <vt:lpstr>Бактериальные препараты</vt:lpstr>
      <vt:lpstr>Презентация PowerPoint</vt:lpstr>
      <vt:lpstr>Презентация PowerPoint</vt:lpstr>
      <vt:lpstr>Грибные препараты</vt:lpstr>
      <vt:lpstr>Презентация PowerPoint</vt:lpstr>
      <vt:lpstr>Презентация PowerPoint</vt:lpstr>
      <vt:lpstr>Презентация PowerPoint</vt:lpstr>
      <vt:lpstr>Применение энтомофагов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11. Применение методов биотехнологии в растениеводстве и земледелии</dc:title>
  <cp:lastModifiedBy>Люба</cp:lastModifiedBy>
  <cp:revision>57</cp:revision>
  <cp:lastPrinted>2017-11-30T15:04:47Z</cp:lastPrinted>
  <dcterms:modified xsi:type="dcterms:W3CDTF">2021-01-29T15:05:46Z</dcterms:modified>
</cp:coreProperties>
</file>